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308" r:id="rId2"/>
    <p:sldId id="309" r:id="rId3"/>
    <p:sldId id="310" r:id="rId4"/>
    <p:sldId id="295" r:id="rId5"/>
    <p:sldId id="301" r:id="rId6"/>
    <p:sldId id="311" r:id="rId7"/>
    <p:sldId id="312" r:id="rId8"/>
    <p:sldId id="313" r:id="rId9"/>
    <p:sldId id="332" r:id="rId10"/>
    <p:sldId id="333" r:id="rId11"/>
    <p:sldId id="316" r:id="rId12"/>
    <p:sldId id="317" r:id="rId13"/>
    <p:sldId id="334" r:id="rId14"/>
    <p:sldId id="319" r:id="rId15"/>
    <p:sldId id="320" r:id="rId16"/>
    <p:sldId id="321" r:id="rId17"/>
    <p:sldId id="322" r:id="rId18"/>
    <p:sldId id="323" r:id="rId19"/>
    <p:sldId id="324" r:id="rId20"/>
    <p:sldId id="325" r:id="rId21"/>
    <p:sldId id="326" r:id="rId22"/>
    <p:sldId id="327" r:id="rId23"/>
    <p:sldId id="328" r:id="rId24"/>
    <p:sldId id="330" r:id="rId25"/>
    <p:sldId id="331" r:id="rId2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33CC"/>
    <a:srgbClr val="C0C0C0"/>
    <a:srgbClr val="66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6" autoAdjust="0"/>
    <p:restoredTop sz="94290" autoAdjust="0"/>
  </p:normalViewPr>
  <p:slideViewPr>
    <p:cSldViewPr>
      <p:cViewPr varScale="1">
        <p:scale>
          <a:sx n="74" d="100"/>
          <a:sy n="74" d="100"/>
        </p:scale>
        <p:origin x="-8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atin typeface="Arial" panose="020B0604020202020204" pitchFamily="34" charset="0"/>
              </a:defRPr>
            </a:lvl1pPr>
          </a:lstStyle>
          <a:p>
            <a:pPr>
              <a:defRPr/>
            </a:pPr>
            <a:endParaRPr lang="ru-RU" altLang="ru-RU"/>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ru-RU" alt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atin typeface="Arial" panose="020B0604020202020204" pitchFamily="34" charset="0"/>
              </a:defRPr>
            </a:lvl1pPr>
          </a:lstStyle>
          <a:p>
            <a:pPr>
              <a:defRPr/>
            </a:pPr>
            <a:endParaRPr lang="ru-RU" altLang="ru-RU"/>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BA84B3D0-6087-484B-B284-47F075D5CA38}" type="slidenum">
              <a:rPr lang="ru-RU" altLang="ru-RU"/>
              <a:pPr>
                <a:defRPr/>
              </a:pPr>
              <a:t>‹#›</a:t>
            </a:fld>
            <a:endParaRPr lang="ru-RU" altLang="ru-RU"/>
          </a:p>
        </p:txBody>
      </p:sp>
    </p:spTree>
    <p:extLst>
      <p:ext uri="{BB962C8B-B14F-4D97-AF65-F5344CB8AC3E}">
        <p14:creationId xmlns:p14="http://schemas.microsoft.com/office/powerpoint/2010/main" val="4229579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r"/>
            <a:fld id="{ED18D8BE-2303-4E44-8E75-F188F595B3ED}" type="slidenum">
              <a:rPr lang="ru-RU" altLang="ru-RU">
                <a:latin typeface="Arial" panose="020B0604020202020204" pitchFamily="34" charset="0"/>
              </a:rPr>
              <a:pPr algn="r"/>
              <a:t>1</a:t>
            </a:fld>
            <a:endParaRPr lang="ru-RU" altLang="ru-RU">
              <a:latin typeface="Arial" panose="020B0604020202020204" pitchFamily="34"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p:spPr>
        <p:txBody>
          <a:bodyPr/>
          <a:lstStyle/>
          <a:p>
            <a:pPr eaLnBrk="1" hangingPunct="1"/>
            <a:r>
              <a:rPr lang="en-US" altLang="ru-RU" b="1" smtClean="0"/>
              <a:t>After starting the slide movie press F5 and study the contents of the slides by left clicking for the change of slides.</a:t>
            </a:r>
            <a:endParaRPr lang="ru-RU" altLang="ru-RU" b="1" smtClean="0"/>
          </a:p>
        </p:txBody>
      </p:sp>
    </p:spTree>
    <p:extLst>
      <p:ext uri="{BB962C8B-B14F-4D97-AF65-F5344CB8AC3E}">
        <p14:creationId xmlns:p14="http://schemas.microsoft.com/office/powerpoint/2010/main" val="390022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r"/>
            <a:fld id="{ED18D8BE-2303-4E44-8E75-F188F595B3ED}" type="slidenum">
              <a:rPr lang="ru-RU" altLang="ru-RU">
                <a:latin typeface="Arial" panose="020B0604020202020204" pitchFamily="34" charset="0"/>
              </a:rPr>
              <a:pPr algn="r"/>
              <a:t>2</a:t>
            </a:fld>
            <a:endParaRPr lang="ru-RU" altLang="ru-RU">
              <a:latin typeface="Arial" panose="020B0604020202020204" pitchFamily="34"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p:spPr>
        <p:txBody>
          <a:bodyPr/>
          <a:lstStyle/>
          <a:p>
            <a:pPr eaLnBrk="1" hangingPunct="1"/>
            <a:endParaRPr lang="ru-RU" altLang="ru-RU" b="1" dirty="0" smtClean="0"/>
          </a:p>
        </p:txBody>
      </p:sp>
    </p:spTree>
    <p:extLst>
      <p:ext uri="{BB962C8B-B14F-4D97-AF65-F5344CB8AC3E}">
        <p14:creationId xmlns:p14="http://schemas.microsoft.com/office/powerpoint/2010/main" val="390022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r"/>
            <a:fld id="{ED18D8BE-2303-4E44-8E75-F188F595B3ED}" type="slidenum">
              <a:rPr lang="ru-RU" altLang="ru-RU">
                <a:latin typeface="Arial" panose="020B0604020202020204" pitchFamily="34" charset="0"/>
              </a:rPr>
              <a:pPr algn="r"/>
              <a:t>8</a:t>
            </a:fld>
            <a:endParaRPr lang="ru-RU" altLang="ru-RU">
              <a:latin typeface="Arial" panose="020B0604020202020204" pitchFamily="34"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p:spPr>
        <p:txBody>
          <a:bodyPr/>
          <a:lstStyle/>
          <a:p>
            <a:pPr eaLnBrk="1" hangingPunct="1"/>
            <a:endParaRPr lang="ru-RU" altLang="ru-RU" b="1" dirty="0" smtClean="0"/>
          </a:p>
        </p:txBody>
      </p:sp>
    </p:spTree>
    <p:extLst>
      <p:ext uri="{BB962C8B-B14F-4D97-AF65-F5344CB8AC3E}">
        <p14:creationId xmlns:p14="http://schemas.microsoft.com/office/powerpoint/2010/main" val="3900227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r"/>
            <a:fld id="{ED18D8BE-2303-4E44-8E75-F188F595B3ED}" type="slidenum">
              <a:rPr lang="ru-RU" altLang="ru-RU">
                <a:latin typeface="Arial" panose="020B0604020202020204" pitchFamily="34" charset="0"/>
              </a:rPr>
              <a:pPr algn="r"/>
              <a:t>15</a:t>
            </a:fld>
            <a:endParaRPr lang="ru-RU" altLang="ru-RU">
              <a:latin typeface="Arial" panose="020B0604020202020204" pitchFamily="34"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p:spPr>
        <p:txBody>
          <a:bodyPr/>
          <a:lstStyle/>
          <a:p>
            <a:pPr eaLnBrk="1" hangingPunct="1"/>
            <a:endParaRPr lang="ru-RU" altLang="ru-RU" b="1" dirty="0" smtClean="0"/>
          </a:p>
        </p:txBody>
      </p:sp>
    </p:spTree>
    <p:extLst>
      <p:ext uri="{BB962C8B-B14F-4D97-AF65-F5344CB8AC3E}">
        <p14:creationId xmlns:p14="http://schemas.microsoft.com/office/powerpoint/2010/main" val="390022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algn="r"/>
            <a:fld id="{ED18D8BE-2303-4E44-8E75-F188F595B3ED}" type="slidenum">
              <a:rPr lang="ru-RU" altLang="ru-RU">
                <a:latin typeface="Arial" panose="020B0604020202020204" pitchFamily="34" charset="0"/>
              </a:rPr>
              <a:pPr algn="r"/>
              <a:t>20</a:t>
            </a:fld>
            <a:endParaRPr lang="ru-RU" altLang="ru-RU">
              <a:latin typeface="Arial" panose="020B0604020202020204" pitchFamily="34" charset="0"/>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p:spPr>
        <p:txBody>
          <a:bodyPr/>
          <a:lstStyle/>
          <a:p>
            <a:pPr eaLnBrk="1" hangingPunct="1"/>
            <a:endParaRPr lang="ru-RU" altLang="ru-RU" b="1" dirty="0" smtClean="0"/>
          </a:p>
        </p:txBody>
      </p:sp>
    </p:spTree>
    <p:extLst>
      <p:ext uri="{BB962C8B-B14F-4D97-AF65-F5344CB8AC3E}">
        <p14:creationId xmlns:p14="http://schemas.microsoft.com/office/powerpoint/2010/main" val="3900227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A84B3D0-6087-484B-B284-47F075D5CA38}" type="slidenum">
              <a:rPr lang="ru-RU" altLang="ru-RU" smtClean="0"/>
              <a:pPr>
                <a:defRPr/>
              </a:pPr>
              <a:t>21</a:t>
            </a:fld>
            <a:endParaRPr lang="ru-RU" altLang="ru-RU"/>
          </a:p>
        </p:txBody>
      </p:sp>
    </p:spTree>
    <p:extLst>
      <p:ext uri="{BB962C8B-B14F-4D97-AF65-F5344CB8AC3E}">
        <p14:creationId xmlns:p14="http://schemas.microsoft.com/office/powerpoint/2010/main" val="370663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grpSp>
      <p:sp>
        <p:nvSpPr>
          <p:cNvPr id="188434"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ru-RU" altLang="ru-RU" noProof="0" smtClean="0"/>
              <a:t>Образец заголовка</a:t>
            </a:r>
          </a:p>
        </p:txBody>
      </p:sp>
      <p:sp>
        <p:nvSpPr>
          <p:cNvPr id="1884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ru-RU" altLang="ru-RU" noProof="0" smtClean="0"/>
              <a:t>Образец подзаголовка</a:t>
            </a:r>
          </a:p>
        </p:txBody>
      </p:sp>
      <p:sp>
        <p:nvSpPr>
          <p:cNvPr id="20" name="Rectangle 20"/>
          <p:cNvSpPr>
            <a:spLocks noGrp="1" noChangeArrowheads="1"/>
          </p:cNvSpPr>
          <p:nvPr>
            <p:ph type="dt" sz="quarter" idx="10"/>
          </p:nvPr>
        </p:nvSpPr>
        <p:spPr/>
        <p:txBody>
          <a:bodyPr/>
          <a:lstStyle>
            <a:lvl1pPr>
              <a:defRPr smtClean="0"/>
            </a:lvl1pPr>
          </a:lstStyle>
          <a:p>
            <a:pPr>
              <a:defRPr/>
            </a:pPr>
            <a:endParaRPr lang="ru-RU" altLang="ru-RU"/>
          </a:p>
        </p:txBody>
      </p:sp>
      <p:sp>
        <p:nvSpPr>
          <p:cNvPr id="21" name="Rectangle 21"/>
          <p:cNvSpPr>
            <a:spLocks noGrp="1" noChangeArrowheads="1"/>
          </p:cNvSpPr>
          <p:nvPr>
            <p:ph type="ftr" sz="quarter" idx="11"/>
          </p:nvPr>
        </p:nvSpPr>
        <p:spPr/>
        <p:txBody>
          <a:bodyPr/>
          <a:lstStyle>
            <a:lvl1pPr>
              <a:defRPr smtClean="0"/>
            </a:lvl1pPr>
          </a:lstStyle>
          <a:p>
            <a:pPr>
              <a:defRPr/>
            </a:pPr>
            <a:endParaRPr lang="ru-RU" altLang="ru-RU"/>
          </a:p>
        </p:txBody>
      </p:sp>
      <p:sp>
        <p:nvSpPr>
          <p:cNvPr id="22" name="Rectangle 22"/>
          <p:cNvSpPr>
            <a:spLocks noGrp="1" noChangeArrowheads="1"/>
          </p:cNvSpPr>
          <p:nvPr>
            <p:ph type="sldNum" sz="quarter" idx="12"/>
          </p:nvPr>
        </p:nvSpPr>
        <p:spPr/>
        <p:txBody>
          <a:bodyPr/>
          <a:lstStyle>
            <a:lvl1pPr>
              <a:defRPr smtClean="0"/>
            </a:lvl1pPr>
          </a:lstStyle>
          <a:p>
            <a:pPr>
              <a:defRPr/>
            </a:pPr>
            <a:fld id="{661E6EDE-7413-4EEC-B80C-4C1093EE82ED}" type="slidenum">
              <a:rPr lang="ru-RU" altLang="ru-RU"/>
              <a:pPr>
                <a:defRPr/>
              </a:pPr>
              <a:t>‹#›</a:t>
            </a:fld>
            <a:endParaRPr lang="ru-RU" altLang="ru-RU"/>
          </a:p>
        </p:txBody>
      </p:sp>
    </p:spTree>
    <p:extLst>
      <p:ext uri="{BB962C8B-B14F-4D97-AF65-F5344CB8AC3E}">
        <p14:creationId xmlns:p14="http://schemas.microsoft.com/office/powerpoint/2010/main" val="148889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21"/>
          <p:cNvSpPr>
            <a:spLocks noGrp="1" noChangeArrowheads="1"/>
          </p:cNvSpPr>
          <p:nvPr>
            <p:ph type="sldNum" sz="quarter" idx="12"/>
          </p:nvPr>
        </p:nvSpPr>
        <p:spPr>
          <a:ln/>
        </p:spPr>
        <p:txBody>
          <a:bodyPr/>
          <a:lstStyle>
            <a:lvl1pPr>
              <a:defRPr/>
            </a:lvl1pPr>
          </a:lstStyle>
          <a:p>
            <a:pPr>
              <a:defRPr/>
            </a:pPr>
            <a:fld id="{BA6FEDC6-E9EF-4056-9D85-46CD29B949D4}" type="slidenum">
              <a:rPr lang="ru-RU" altLang="ru-RU"/>
              <a:pPr>
                <a:defRPr/>
              </a:pPr>
              <a:t>‹#›</a:t>
            </a:fld>
            <a:endParaRPr lang="ru-RU" altLang="ru-RU"/>
          </a:p>
        </p:txBody>
      </p:sp>
    </p:spTree>
    <p:extLst>
      <p:ext uri="{BB962C8B-B14F-4D97-AF65-F5344CB8AC3E}">
        <p14:creationId xmlns:p14="http://schemas.microsoft.com/office/powerpoint/2010/main" val="4027302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21"/>
          <p:cNvSpPr>
            <a:spLocks noGrp="1" noChangeArrowheads="1"/>
          </p:cNvSpPr>
          <p:nvPr>
            <p:ph type="sldNum" sz="quarter" idx="12"/>
          </p:nvPr>
        </p:nvSpPr>
        <p:spPr>
          <a:ln/>
        </p:spPr>
        <p:txBody>
          <a:bodyPr/>
          <a:lstStyle>
            <a:lvl1pPr>
              <a:defRPr/>
            </a:lvl1pPr>
          </a:lstStyle>
          <a:p>
            <a:pPr>
              <a:defRPr/>
            </a:pPr>
            <a:fld id="{1076D590-C201-4623-8F5F-43C7BCE65D7F}" type="slidenum">
              <a:rPr lang="ru-RU" altLang="ru-RU"/>
              <a:pPr>
                <a:defRPr/>
              </a:pPr>
              <a:t>‹#›</a:t>
            </a:fld>
            <a:endParaRPr lang="ru-RU" altLang="ru-RU"/>
          </a:p>
        </p:txBody>
      </p:sp>
    </p:spTree>
    <p:extLst>
      <p:ext uri="{BB962C8B-B14F-4D97-AF65-F5344CB8AC3E}">
        <p14:creationId xmlns:p14="http://schemas.microsoft.com/office/powerpoint/2010/main" val="2573066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7"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8" name="Rectangle 21"/>
          <p:cNvSpPr>
            <a:spLocks noGrp="1" noChangeArrowheads="1"/>
          </p:cNvSpPr>
          <p:nvPr>
            <p:ph type="sldNum" sz="quarter" idx="12"/>
          </p:nvPr>
        </p:nvSpPr>
        <p:spPr>
          <a:ln/>
        </p:spPr>
        <p:txBody>
          <a:bodyPr/>
          <a:lstStyle>
            <a:lvl1pPr>
              <a:defRPr/>
            </a:lvl1pPr>
          </a:lstStyle>
          <a:p>
            <a:pPr>
              <a:defRPr/>
            </a:pPr>
            <a:fld id="{6AE6C68D-FC6B-4B59-8BB1-CC1142CD32A8}" type="slidenum">
              <a:rPr lang="ru-RU" altLang="ru-RU"/>
              <a:pPr>
                <a:defRPr/>
              </a:pPr>
              <a:t>‹#›</a:t>
            </a:fld>
            <a:endParaRPr lang="ru-RU" altLang="ru-RU"/>
          </a:p>
        </p:txBody>
      </p:sp>
    </p:spTree>
    <p:extLst>
      <p:ext uri="{BB962C8B-B14F-4D97-AF65-F5344CB8AC3E}">
        <p14:creationId xmlns:p14="http://schemas.microsoft.com/office/powerpoint/2010/main" val="1299705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21"/>
          <p:cNvSpPr>
            <a:spLocks noGrp="1" noChangeArrowheads="1"/>
          </p:cNvSpPr>
          <p:nvPr>
            <p:ph type="sldNum" sz="quarter" idx="12"/>
          </p:nvPr>
        </p:nvSpPr>
        <p:spPr>
          <a:ln/>
        </p:spPr>
        <p:txBody>
          <a:bodyPr/>
          <a:lstStyle>
            <a:lvl1pPr>
              <a:defRPr/>
            </a:lvl1pPr>
          </a:lstStyle>
          <a:p>
            <a:pPr>
              <a:defRPr/>
            </a:pPr>
            <a:fld id="{0F7FE46A-412F-473D-82C6-D661B38E1508}" type="slidenum">
              <a:rPr lang="ru-RU" altLang="ru-RU"/>
              <a:pPr>
                <a:defRPr/>
              </a:pPr>
              <a:t>‹#›</a:t>
            </a:fld>
            <a:endParaRPr lang="ru-RU" altLang="ru-RU"/>
          </a:p>
        </p:txBody>
      </p:sp>
    </p:spTree>
    <p:extLst>
      <p:ext uri="{BB962C8B-B14F-4D97-AF65-F5344CB8AC3E}">
        <p14:creationId xmlns:p14="http://schemas.microsoft.com/office/powerpoint/2010/main" val="136726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21"/>
          <p:cNvSpPr>
            <a:spLocks noGrp="1" noChangeArrowheads="1"/>
          </p:cNvSpPr>
          <p:nvPr>
            <p:ph type="sldNum" sz="quarter" idx="12"/>
          </p:nvPr>
        </p:nvSpPr>
        <p:spPr>
          <a:ln/>
        </p:spPr>
        <p:txBody>
          <a:bodyPr/>
          <a:lstStyle>
            <a:lvl1pPr>
              <a:defRPr/>
            </a:lvl1pPr>
          </a:lstStyle>
          <a:p>
            <a:pPr>
              <a:defRPr/>
            </a:pPr>
            <a:fld id="{AFBC33AB-D36D-4D60-9BDA-3421B00F0D5C}" type="slidenum">
              <a:rPr lang="ru-RU" altLang="ru-RU"/>
              <a:pPr>
                <a:defRPr/>
              </a:pPr>
              <a:t>‹#›</a:t>
            </a:fld>
            <a:endParaRPr lang="ru-RU" altLang="ru-RU"/>
          </a:p>
        </p:txBody>
      </p:sp>
    </p:spTree>
    <p:extLst>
      <p:ext uri="{BB962C8B-B14F-4D97-AF65-F5344CB8AC3E}">
        <p14:creationId xmlns:p14="http://schemas.microsoft.com/office/powerpoint/2010/main" val="299943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21"/>
          <p:cNvSpPr>
            <a:spLocks noGrp="1" noChangeArrowheads="1"/>
          </p:cNvSpPr>
          <p:nvPr>
            <p:ph type="sldNum" sz="quarter" idx="12"/>
          </p:nvPr>
        </p:nvSpPr>
        <p:spPr>
          <a:ln/>
        </p:spPr>
        <p:txBody>
          <a:bodyPr/>
          <a:lstStyle>
            <a:lvl1pPr>
              <a:defRPr/>
            </a:lvl1pPr>
          </a:lstStyle>
          <a:p>
            <a:pPr>
              <a:defRPr/>
            </a:pPr>
            <a:fld id="{7FBF28F0-83FD-4933-98B9-B8F03FA5A0F5}" type="slidenum">
              <a:rPr lang="ru-RU" altLang="ru-RU"/>
              <a:pPr>
                <a:defRPr/>
              </a:pPr>
              <a:t>‹#›</a:t>
            </a:fld>
            <a:endParaRPr lang="ru-RU" altLang="ru-RU"/>
          </a:p>
        </p:txBody>
      </p:sp>
    </p:spTree>
    <p:extLst>
      <p:ext uri="{BB962C8B-B14F-4D97-AF65-F5344CB8AC3E}">
        <p14:creationId xmlns:p14="http://schemas.microsoft.com/office/powerpoint/2010/main" val="341047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21"/>
          <p:cNvSpPr>
            <a:spLocks noGrp="1" noChangeArrowheads="1"/>
          </p:cNvSpPr>
          <p:nvPr>
            <p:ph type="sldNum" sz="quarter" idx="12"/>
          </p:nvPr>
        </p:nvSpPr>
        <p:spPr>
          <a:ln/>
        </p:spPr>
        <p:txBody>
          <a:bodyPr/>
          <a:lstStyle>
            <a:lvl1pPr>
              <a:defRPr/>
            </a:lvl1pPr>
          </a:lstStyle>
          <a:p>
            <a:pPr>
              <a:defRPr/>
            </a:pPr>
            <a:fld id="{284A56EC-5CBE-4C05-86EB-2010C1BF674F}" type="slidenum">
              <a:rPr lang="ru-RU" altLang="ru-RU"/>
              <a:pPr>
                <a:defRPr/>
              </a:pPr>
              <a:t>‹#›</a:t>
            </a:fld>
            <a:endParaRPr lang="ru-RU" altLang="ru-RU"/>
          </a:p>
        </p:txBody>
      </p:sp>
    </p:spTree>
    <p:extLst>
      <p:ext uri="{BB962C8B-B14F-4D97-AF65-F5344CB8AC3E}">
        <p14:creationId xmlns:p14="http://schemas.microsoft.com/office/powerpoint/2010/main" val="99309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21"/>
          <p:cNvSpPr>
            <a:spLocks noGrp="1" noChangeArrowheads="1"/>
          </p:cNvSpPr>
          <p:nvPr>
            <p:ph type="sldNum" sz="quarter" idx="12"/>
          </p:nvPr>
        </p:nvSpPr>
        <p:spPr>
          <a:ln/>
        </p:spPr>
        <p:txBody>
          <a:bodyPr/>
          <a:lstStyle>
            <a:lvl1pPr>
              <a:defRPr/>
            </a:lvl1pPr>
          </a:lstStyle>
          <a:p>
            <a:pPr>
              <a:defRPr/>
            </a:pPr>
            <a:fld id="{12EC33B0-A9B4-402F-B524-E93662045830}" type="slidenum">
              <a:rPr lang="ru-RU" altLang="ru-RU"/>
              <a:pPr>
                <a:defRPr/>
              </a:pPr>
              <a:t>‹#›</a:t>
            </a:fld>
            <a:endParaRPr lang="ru-RU" altLang="ru-RU"/>
          </a:p>
        </p:txBody>
      </p:sp>
    </p:spTree>
    <p:extLst>
      <p:ext uri="{BB962C8B-B14F-4D97-AF65-F5344CB8AC3E}">
        <p14:creationId xmlns:p14="http://schemas.microsoft.com/office/powerpoint/2010/main" val="57829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21"/>
          <p:cNvSpPr>
            <a:spLocks noGrp="1" noChangeArrowheads="1"/>
          </p:cNvSpPr>
          <p:nvPr>
            <p:ph type="sldNum" sz="quarter" idx="12"/>
          </p:nvPr>
        </p:nvSpPr>
        <p:spPr>
          <a:ln/>
        </p:spPr>
        <p:txBody>
          <a:bodyPr/>
          <a:lstStyle>
            <a:lvl1pPr>
              <a:defRPr/>
            </a:lvl1pPr>
          </a:lstStyle>
          <a:p>
            <a:pPr>
              <a:defRPr/>
            </a:pPr>
            <a:fld id="{DD2934FF-5D54-4351-A1AE-84C4138BEE41}" type="slidenum">
              <a:rPr lang="ru-RU" altLang="ru-RU"/>
              <a:pPr>
                <a:defRPr/>
              </a:pPr>
              <a:t>‹#›</a:t>
            </a:fld>
            <a:endParaRPr lang="ru-RU" altLang="ru-RU"/>
          </a:p>
        </p:txBody>
      </p:sp>
    </p:spTree>
    <p:extLst>
      <p:ext uri="{BB962C8B-B14F-4D97-AF65-F5344CB8AC3E}">
        <p14:creationId xmlns:p14="http://schemas.microsoft.com/office/powerpoint/2010/main" val="220973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21"/>
          <p:cNvSpPr>
            <a:spLocks noGrp="1" noChangeArrowheads="1"/>
          </p:cNvSpPr>
          <p:nvPr>
            <p:ph type="sldNum" sz="quarter" idx="12"/>
          </p:nvPr>
        </p:nvSpPr>
        <p:spPr>
          <a:ln/>
        </p:spPr>
        <p:txBody>
          <a:bodyPr/>
          <a:lstStyle>
            <a:lvl1pPr>
              <a:defRPr/>
            </a:lvl1pPr>
          </a:lstStyle>
          <a:p>
            <a:pPr>
              <a:defRPr/>
            </a:pPr>
            <a:fld id="{2CF6D548-8CED-4A5B-B229-2DF0C24BF775}" type="slidenum">
              <a:rPr lang="ru-RU" altLang="ru-RU"/>
              <a:pPr>
                <a:defRPr/>
              </a:pPr>
              <a:t>‹#›</a:t>
            </a:fld>
            <a:endParaRPr lang="ru-RU" altLang="ru-RU"/>
          </a:p>
        </p:txBody>
      </p:sp>
    </p:spTree>
    <p:extLst>
      <p:ext uri="{BB962C8B-B14F-4D97-AF65-F5344CB8AC3E}">
        <p14:creationId xmlns:p14="http://schemas.microsoft.com/office/powerpoint/2010/main" val="409846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21"/>
          <p:cNvSpPr>
            <a:spLocks noGrp="1" noChangeArrowheads="1"/>
          </p:cNvSpPr>
          <p:nvPr>
            <p:ph type="sldNum" sz="quarter" idx="12"/>
          </p:nvPr>
        </p:nvSpPr>
        <p:spPr>
          <a:ln/>
        </p:spPr>
        <p:txBody>
          <a:bodyPr/>
          <a:lstStyle>
            <a:lvl1pPr>
              <a:defRPr/>
            </a:lvl1pPr>
          </a:lstStyle>
          <a:p>
            <a:pPr>
              <a:defRPr/>
            </a:pPr>
            <a:fld id="{1D8F5606-1F47-4DFC-ADFA-CE19571B1EFA}" type="slidenum">
              <a:rPr lang="ru-RU" altLang="ru-RU"/>
              <a:pPr>
                <a:defRPr/>
              </a:pPr>
              <a:t>‹#›</a:t>
            </a:fld>
            <a:endParaRPr lang="ru-RU" altLang="ru-RU"/>
          </a:p>
        </p:txBody>
      </p:sp>
    </p:spTree>
    <p:extLst>
      <p:ext uri="{BB962C8B-B14F-4D97-AF65-F5344CB8AC3E}">
        <p14:creationId xmlns:p14="http://schemas.microsoft.com/office/powerpoint/2010/main" val="2737264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21"/>
          <p:cNvSpPr>
            <a:spLocks noGrp="1" noChangeArrowheads="1"/>
          </p:cNvSpPr>
          <p:nvPr>
            <p:ph type="sldNum" sz="quarter" idx="12"/>
          </p:nvPr>
        </p:nvSpPr>
        <p:spPr>
          <a:ln/>
        </p:spPr>
        <p:txBody>
          <a:bodyPr/>
          <a:lstStyle>
            <a:lvl1pPr>
              <a:defRPr/>
            </a:lvl1pPr>
          </a:lstStyle>
          <a:p>
            <a:pPr>
              <a:defRPr/>
            </a:pPr>
            <a:fld id="{44E8ECD4-4D3B-48BC-84C4-2765218B3BB2}" type="slidenum">
              <a:rPr lang="ru-RU" altLang="ru-RU"/>
              <a:pPr>
                <a:defRPr/>
              </a:pPr>
              <a:t>‹#›</a:t>
            </a:fld>
            <a:endParaRPr lang="ru-RU" altLang="ru-RU"/>
          </a:p>
        </p:txBody>
      </p:sp>
    </p:spTree>
    <p:extLst>
      <p:ext uri="{BB962C8B-B14F-4D97-AF65-F5344CB8AC3E}">
        <p14:creationId xmlns:p14="http://schemas.microsoft.com/office/powerpoint/2010/main" val="106038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21"/>
          <p:cNvSpPr>
            <a:spLocks noGrp="1" noChangeArrowheads="1"/>
          </p:cNvSpPr>
          <p:nvPr>
            <p:ph type="sldNum" sz="quarter" idx="12"/>
          </p:nvPr>
        </p:nvSpPr>
        <p:spPr>
          <a:ln/>
        </p:spPr>
        <p:txBody>
          <a:bodyPr/>
          <a:lstStyle>
            <a:lvl1pPr>
              <a:defRPr/>
            </a:lvl1pPr>
          </a:lstStyle>
          <a:p>
            <a:pPr>
              <a:defRPr/>
            </a:pPr>
            <a:fld id="{0B457A74-FFDD-4929-B986-228AA8D855E2}" type="slidenum">
              <a:rPr lang="ru-RU" altLang="ru-RU"/>
              <a:pPr>
                <a:defRPr/>
              </a:pPr>
              <a:t>‹#›</a:t>
            </a:fld>
            <a:endParaRPr lang="ru-RU" altLang="ru-RU"/>
          </a:p>
        </p:txBody>
      </p:sp>
    </p:spTree>
    <p:extLst>
      <p:ext uri="{BB962C8B-B14F-4D97-AF65-F5344CB8AC3E}">
        <p14:creationId xmlns:p14="http://schemas.microsoft.com/office/powerpoint/2010/main" val="124917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19"/>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20"/>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21"/>
          <p:cNvSpPr>
            <a:spLocks noGrp="1" noChangeArrowheads="1"/>
          </p:cNvSpPr>
          <p:nvPr>
            <p:ph type="sldNum" sz="quarter" idx="12"/>
          </p:nvPr>
        </p:nvSpPr>
        <p:spPr>
          <a:ln/>
        </p:spPr>
        <p:txBody>
          <a:bodyPr/>
          <a:lstStyle>
            <a:lvl1pPr>
              <a:defRPr/>
            </a:lvl1pPr>
          </a:lstStyle>
          <a:p>
            <a:pPr>
              <a:defRPr/>
            </a:pPr>
            <a:fld id="{F2B176C8-EAE1-420C-8520-8D4EECC2E041}" type="slidenum">
              <a:rPr lang="ru-RU" altLang="ru-RU"/>
              <a:pPr>
                <a:defRPr/>
              </a:pPr>
              <a:t>‹#›</a:t>
            </a:fld>
            <a:endParaRPr lang="ru-RU" altLang="ru-RU"/>
          </a:p>
        </p:txBody>
      </p:sp>
    </p:spTree>
    <p:extLst>
      <p:ext uri="{BB962C8B-B14F-4D97-AF65-F5344CB8AC3E}">
        <p14:creationId xmlns:p14="http://schemas.microsoft.com/office/powerpoint/2010/main" val="259254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ru-RU"/>
            </a:p>
          </p:txBody>
        </p:sp>
        <p:sp>
          <p:nvSpPr>
            <p:cNvPr id="18739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39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39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39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sp>
          <p:nvSpPr>
            <p:cNvPr id="18740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ru-RU"/>
            </a:p>
          </p:txBody>
        </p:sp>
      </p:grpSp>
      <p:sp>
        <p:nvSpPr>
          <p:cNvPr id="187410"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altLang="ru-RU" smtClean="0"/>
              <a:t>Образец заголовка</a:t>
            </a:r>
          </a:p>
        </p:txBody>
      </p:sp>
      <p:sp>
        <p:nvSpPr>
          <p:cNvPr id="187411"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effectLst>
                  <a:outerShdw blurRad="38100" dist="38100" dir="2700000" algn="tl">
                    <a:srgbClr val="000000"/>
                  </a:outerShdw>
                </a:effectLst>
              </a:defRPr>
            </a:lvl1pPr>
          </a:lstStyle>
          <a:p>
            <a:pPr>
              <a:defRPr/>
            </a:pPr>
            <a:endParaRPr lang="ru-RU" altLang="ru-RU"/>
          </a:p>
        </p:txBody>
      </p:sp>
      <p:sp>
        <p:nvSpPr>
          <p:cNvPr id="187412"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ru-RU" altLang="ru-RU"/>
          </a:p>
        </p:txBody>
      </p:sp>
      <p:sp>
        <p:nvSpPr>
          <p:cNvPr id="187413"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DACA2631-42AD-4AC4-92ED-FC911DEDC29F}" type="slidenum">
              <a:rPr lang="ru-RU" altLang="ru-RU"/>
              <a:pPr>
                <a:defRPr/>
              </a:pPr>
              <a:t>‹#›</a:t>
            </a:fld>
            <a:endParaRPr lang="ru-RU" altLang="ru-RU"/>
          </a:p>
        </p:txBody>
      </p:sp>
      <p:sp>
        <p:nvSpPr>
          <p:cNvPr id="187414"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Tree>
  </p:cSld>
  <p:clrMap bg1="dk2" tx1="lt1" bg2="dk1" tx2="lt2" accent1="accent1" accent2="accent2" accent3="accent3" accent4="accent4" accent5="accent5" accent6="accent6" hlink="hlink" folHlink="folHlink"/>
  <p:sldLayoutIdLst>
    <p:sldLayoutId id="2147483763"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764704"/>
            <a:ext cx="7772400" cy="2692871"/>
          </a:xfrm>
        </p:spPr>
        <p:txBody>
          <a:bodyPr/>
          <a:lstStyle/>
          <a:p>
            <a:pPr eaLnBrk="1" hangingPunct="1">
              <a:defRPr/>
            </a:pPr>
            <a:r>
              <a:rPr lang="en-US" sz="4800" dirty="0">
                <a:effectLst>
                  <a:outerShdw blurRad="38100" dist="38100" dir="2700000" algn="tl">
                    <a:srgbClr val="000000">
                      <a:alpha val="43137"/>
                    </a:srgbClr>
                  </a:outerShdw>
                </a:effectLst>
                <a:latin typeface="Calibri" panose="020F0502020204030204" pitchFamily="34" charset="0"/>
              </a:rPr>
              <a:t>Operating Instructions for </a:t>
            </a:r>
            <a:r>
              <a:rPr lang="en-US" sz="4800" dirty="0" smtClean="0">
                <a:effectLst>
                  <a:outerShdw blurRad="38100" dist="38100" dir="2700000" algn="tl">
                    <a:srgbClr val="000000">
                      <a:alpha val="43137"/>
                    </a:srgbClr>
                  </a:outerShdw>
                </a:effectLst>
                <a:latin typeface="Calibri" panose="020F0502020204030204" pitchFamily="34" charset="0"/>
              </a:rPr>
              <a:t>ROFES/MONICOR</a:t>
            </a:r>
            <a:br>
              <a:rPr lang="en-US" sz="4800" dirty="0" smtClean="0">
                <a:effectLst>
                  <a:outerShdw blurRad="38100" dist="38100" dir="2700000" algn="tl">
                    <a:srgbClr val="000000">
                      <a:alpha val="43137"/>
                    </a:srgbClr>
                  </a:outerShdw>
                </a:effectLst>
                <a:latin typeface="Calibri" panose="020F0502020204030204" pitchFamily="34" charset="0"/>
              </a:rPr>
            </a:br>
            <a:r>
              <a:rPr lang="en-US" sz="4800" dirty="0" smtClean="0">
                <a:effectLst>
                  <a:outerShdw blurRad="38100" dist="38100" dir="2700000" algn="tl">
                    <a:srgbClr val="000000">
                      <a:alpha val="43137"/>
                    </a:srgbClr>
                  </a:outerShdw>
                </a:effectLst>
                <a:latin typeface="Calibri" panose="020F0502020204030204" pitchFamily="34" charset="0"/>
              </a:rPr>
              <a:t> </a:t>
            </a:r>
            <a:r>
              <a:rPr lang="en-US" sz="4800" dirty="0">
                <a:effectLst>
                  <a:outerShdw blurRad="38100" dist="38100" dir="2700000" algn="tl">
                    <a:srgbClr val="000000">
                      <a:alpha val="43137"/>
                    </a:srgbClr>
                  </a:outerShdw>
                </a:effectLst>
                <a:latin typeface="Calibri" panose="020F0502020204030204" pitchFamily="34" charset="0"/>
              </a:rPr>
              <a:t>software</a:t>
            </a:r>
            <a:endParaRPr lang="ru-RU" altLang="ru-RU" sz="4800" dirty="0" smtClean="0">
              <a:effectLst>
                <a:outerShdw blurRad="38100" dist="38100" dir="2700000" algn="tl">
                  <a:srgbClr val="000000">
                    <a:alpha val="43137"/>
                  </a:srgbClr>
                </a:outerShdw>
              </a:effectLst>
              <a:latin typeface="Calibri" panose="020F0502020204030204" pitchFamily="34" charset="0"/>
            </a:endParaRPr>
          </a:p>
        </p:txBody>
      </p:sp>
      <p:sp>
        <p:nvSpPr>
          <p:cNvPr id="2051" name="Rectangle 3"/>
          <p:cNvSpPr>
            <a:spLocks noGrp="1" noChangeArrowheads="1"/>
          </p:cNvSpPr>
          <p:nvPr>
            <p:ph type="subTitle" idx="1"/>
          </p:nvPr>
        </p:nvSpPr>
        <p:spPr>
          <a:xfrm>
            <a:off x="1403350" y="3356992"/>
            <a:ext cx="6400800" cy="3384376"/>
          </a:xfrm>
        </p:spPr>
        <p:txBody>
          <a:bodyPr/>
          <a:lstStyle/>
          <a:p>
            <a:pPr eaLnBrk="1" hangingPunct="1">
              <a:lnSpc>
                <a:spcPct val="150000"/>
              </a:lnSpc>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rPr>
              <a:t>Technology and Operational </a:t>
            </a: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Details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rPr>
              <a:t>of the ROFES software </a:t>
            </a:r>
            <a:endPar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a:p>
            <a:pPr eaLnBrk="1" hangingPunct="1">
              <a:lnSpc>
                <a:spcPct val="80000"/>
              </a:lnSpc>
              <a:defRPr/>
            </a:pPr>
            <a:r>
              <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rPr>
              <a:t>Professional</a:t>
            </a:r>
          </a:p>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Biological Feedback Corrections </a:t>
            </a:r>
          </a:p>
          <a:p>
            <a:pPr eaLnBrk="1" hangingPunct="1">
              <a:lnSpc>
                <a:spcPct val="80000"/>
              </a:lnSpc>
              <a:defRPr/>
            </a:pPr>
            <a:endPar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544324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20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2000"/>
                                        <p:tgtEl>
                                          <p:spTgt spid="20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fade">
                                      <p:cBhvr>
                                        <p:cTn id="22" dur="2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21633"/>
            <a:ext cx="8118484" cy="4564419"/>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020" name="Rectangle 4"/>
          <p:cNvSpPr>
            <a:spLocks noGrp="1" noChangeArrowheads="1"/>
          </p:cNvSpPr>
          <p:nvPr>
            <p:ph type="body" sz="half" idx="1"/>
          </p:nvPr>
        </p:nvSpPr>
        <p:spPr>
          <a:xfrm>
            <a:off x="323850" y="404664"/>
            <a:ext cx="8568630" cy="432048"/>
          </a:xfrm>
        </p:spPr>
        <p:txBody>
          <a:bodyPr/>
          <a:lstStyle/>
          <a:p>
            <a:pPr eaLnBrk="1" hangingPunct="1">
              <a:defRPr/>
            </a:pPr>
            <a:r>
              <a:rPr lang="en-US" sz="1800" dirty="0" smtClean="0">
                <a:effectLst>
                  <a:outerShdw blurRad="38100" dist="38100" dir="2700000" algn="tl">
                    <a:srgbClr val="000000">
                      <a:alpha val="43137"/>
                    </a:srgbClr>
                  </a:outerShdw>
                </a:effectLst>
                <a:latin typeface="Calibri" panose="020F0502020204030204" pitchFamily="34" charset="0"/>
              </a:rPr>
              <a:t>A screen </a:t>
            </a:r>
            <a:r>
              <a:rPr lang="en-US" sz="1800" dirty="0">
                <a:effectLst>
                  <a:outerShdw blurRad="38100" dist="38100" dir="2700000" algn="tl">
                    <a:srgbClr val="000000">
                      <a:alpha val="43137"/>
                    </a:srgbClr>
                  </a:outerShdw>
                </a:effectLst>
                <a:latin typeface="Calibri" panose="020F0502020204030204" pitchFamily="34" charset="0"/>
              </a:rPr>
              <a:t>Patient Health Record </a:t>
            </a:r>
            <a:r>
              <a:rPr lang="en-US" sz="1800" dirty="0" smtClean="0">
                <a:effectLst>
                  <a:outerShdw blurRad="38100" dist="38100" dir="2700000" algn="tl">
                    <a:srgbClr val="000000">
                      <a:alpha val="43137"/>
                    </a:srgbClr>
                  </a:outerShdw>
                </a:effectLst>
                <a:latin typeface="Calibri" panose="020F0502020204030204" pitchFamily="34" charset="0"/>
              </a:rPr>
              <a:t>opens </a:t>
            </a:r>
            <a:r>
              <a:rPr lang="en-US" sz="1800" dirty="0">
                <a:effectLst>
                  <a:outerShdw blurRad="38100" dist="38100" dir="2700000" algn="tl">
                    <a:srgbClr val="000000">
                      <a:alpha val="43137"/>
                    </a:srgbClr>
                  </a:outerShdw>
                </a:effectLst>
                <a:latin typeface="Calibri" panose="020F0502020204030204" pitchFamily="34" charset="0"/>
              </a:rPr>
              <a:t>up</a:t>
            </a:r>
            <a:endParaRPr lang="ru-RU" altLang="ru-RU" sz="1800" dirty="0">
              <a:effectLst>
                <a:outerShdw blurRad="38100" dist="38100" dir="2700000" algn="tl">
                  <a:srgbClr val="000000">
                    <a:alpha val="43137"/>
                  </a:srgbClr>
                </a:outerShdw>
              </a:effectLst>
              <a:latin typeface="Calibri" panose="020F0502020204030204" pitchFamily="34" charset="0"/>
            </a:endParaRPr>
          </a:p>
          <a:p>
            <a:pPr eaLnBrk="1" hangingPunct="1">
              <a:lnSpc>
                <a:spcPct val="90000"/>
              </a:lnSpc>
            </a:pPr>
            <a:endParaRPr lang="ru-RU" altLang="ru-RU" sz="1800" dirty="0" smtClean="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661764" y="1691516"/>
            <a:ext cx="8374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click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err="1"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Algoritm</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button</a:t>
            </a:r>
            <a:r>
              <a:rPr lang="en-US" dirty="0" smtClean="0">
                <a:effectLst>
                  <a:outerShdw blurRad="38100" dist="38100" dir="2700000" algn="tl">
                    <a:srgbClr val="000000">
                      <a:alpha val="43137"/>
                    </a:srgbClr>
                  </a:outerShdw>
                </a:effectLst>
                <a:latin typeface="Calibri" panose="020F0502020204030204" pitchFamily="34" charset="0"/>
              </a:rPr>
              <a:t>. </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6" name="AutoShape 13"/>
          <p:cNvSpPr>
            <a:spLocks noChangeArrowheads="1"/>
          </p:cNvSpPr>
          <p:nvPr/>
        </p:nvSpPr>
        <p:spPr bwMode="auto">
          <a:xfrm rot="10800000">
            <a:off x="8316664" y="17729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8" name="Text Box 9"/>
          <p:cNvSpPr txBox="1">
            <a:spLocks noChangeArrowheads="1"/>
          </p:cNvSpPr>
          <p:nvPr/>
        </p:nvSpPr>
        <p:spPr bwMode="auto">
          <a:xfrm>
            <a:off x="300954" y="972466"/>
            <a:ext cx="83747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 the utilized diagnostics method by ticking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_V_</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column “Selection” in a screen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“Evaluation of </a:t>
            </a:r>
            <a:r>
              <a:rPr lang="en-US" dirty="0">
                <a:effectLst>
                  <a:outerShdw blurRad="38100" dist="38100" dir="2700000" algn="tl">
                    <a:srgbClr val="000000">
                      <a:alpha val="43137"/>
                    </a:srgbClr>
                  </a:outerShdw>
                </a:effectLst>
                <a:latin typeface="Calibri" panose="020F0502020204030204" pitchFamily="34" charset="0"/>
              </a:rPr>
              <a:t>examination</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AutoShape 13"/>
          <p:cNvSpPr>
            <a:spLocks noChangeArrowheads="1"/>
          </p:cNvSpPr>
          <p:nvPr/>
        </p:nvSpPr>
        <p:spPr bwMode="auto">
          <a:xfrm rot="10800000">
            <a:off x="8621464" y="20777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2" name="Rectangle 3"/>
          <p:cNvSpPr>
            <a:spLocks noGrp="1" noChangeArrowheads="1"/>
          </p:cNvSpPr>
          <p:nvPr>
            <p:ph type="title"/>
          </p:nvPr>
        </p:nvSpPr>
        <p:spPr>
          <a:xfrm>
            <a:off x="662880" y="0"/>
            <a:ext cx="8237984" cy="414338"/>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body frequencies for humans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32051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50" presetClass="path" presetSubtype="0" accel="50000" decel="50000" fill="hold" grpId="1" nodeType="afterEffect">
                                  <p:stCondLst>
                                    <p:cond delay="0"/>
                                  </p:stCondLst>
                                  <p:childTnLst>
                                    <p:animMotion origin="layout" path="M 2.77778E-7 -1.80389E-6 L -0.29948 -1.80389E-6 C -0.43368 -1.80389E-6 -0.59861 0.03307 -0.59861 0.0599 L -0.59861 0.12049 " pathEditMode="relative" rAng="0" ptsTypes="AAAA">
                                      <p:cBhvr>
                                        <p:cTn id="25" dur="1000" fill="hold"/>
                                        <p:tgtEl>
                                          <p:spTgt spid="6"/>
                                        </p:tgtEl>
                                        <p:attrNameLst>
                                          <p:attrName>ppt_x</p:attrName>
                                          <p:attrName>ppt_y</p:attrName>
                                        </p:attrNameLst>
                                      </p:cBhvr>
                                      <p:rCtr x="-29931" y="6013"/>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6025"/>
                                        </p:tgtEl>
                                        <p:attrNameLst>
                                          <p:attrName>style.visibility</p:attrName>
                                        </p:attrNameLst>
                                      </p:cBhvr>
                                      <p:to>
                                        <p:strVal val="visible"/>
                                      </p:to>
                                    </p:set>
                                    <p:animEffect transition="in" filter="wipe(down)">
                                      <p:cBhvr>
                                        <p:cTn id="30" dur="500"/>
                                        <p:tgtEl>
                                          <p:spTgt spid="8602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500"/>
                            </p:stCondLst>
                            <p:childTnLst>
                              <p:par>
                                <p:cTn id="35" presetID="50" presetClass="path" presetSubtype="0" accel="50000" decel="50000" fill="hold" grpId="1" nodeType="afterEffect">
                                  <p:stCondLst>
                                    <p:cond delay="0"/>
                                  </p:stCondLst>
                                  <p:childTnLst>
                                    <p:animMotion origin="layout" path="M -3.05556E-6 4.86586E-6 L -0.37118 4.86586E-6 C -0.53784 4.86586E-6 -0.74218 0.14708 -0.74218 0.26665 L -0.74218 0.53769 " pathEditMode="relative" rAng="0" ptsTypes="AAAA">
                                      <p:cBhvr>
                                        <p:cTn id="36" dur="1000" fill="hold"/>
                                        <p:tgtEl>
                                          <p:spTgt spid="11"/>
                                        </p:tgtEl>
                                        <p:attrNameLst>
                                          <p:attrName>ppt_x</p:attrName>
                                          <p:attrName>ppt_y</p:attrName>
                                        </p:attrNameLst>
                                      </p:cBhvr>
                                      <p:rCtr x="-37118" y="268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6" grpId="0" animBg="1"/>
      <p:bldP spid="6" grpId="1" animBg="1"/>
      <p:bldP spid="8" grpId="0"/>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p:nvPr/>
        </p:nvPicPr>
        <p:blipFill>
          <a:blip r:embed="rId2">
            <a:extLst>
              <a:ext uri="{28A0092B-C50C-407E-A947-70E740481C1C}">
                <a14:useLocalDpi xmlns:a14="http://schemas.microsoft.com/office/drawing/2010/main" val="0"/>
              </a:ext>
            </a:extLst>
          </a:blip>
          <a:srcRect/>
          <a:stretch>
            <a:fillRect/>
          </a:stretch>
        </p:blipFill>
        <p:spPr bwMode="auto">
          <a:xfrm>
            <a:off x="1514792" y="2370549"/>
            <a:ext cx="7521704" cy="4370819"/>
          </a:xfrm>
          <a:prstGeom prst="roundRect">
            <a:avLst/>
          </a:prstGeom>
          <a:noFill/>
          <a:ln>
            <a:solidFill>
              <a:schemeClr val="accent1"/>
            </a:solidFill>
          </a:ln>
        </p:spPr>
      </p:pic>
      <p:sp>
        <p:nvSpPr>
          <p:cNvPr id="86025" name="Text Box 9"/>
          <p:cNvSpPr txBox="1">
            <a:spLocks noChangeArrowheads="1"/>
          </p:cNvSpPr>
          <p:nvPr/>
        </p:nvSpPr>
        <p:spPr bwMode="auto">
          <a:xfrm>
            <a:off x="179512" y="404664"/>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Algorithm 2 allows to perform the stress states correction compensating their impact by BAP and human body zones on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simptomatic</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syndromes basis.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5" name="AutoShape 13"/>
          <p:cNvSpPr>
            <a:spLocks noChangeArrowheads="1"/>
          </p:cNvSpPr>
          <p:nvPr/>
        </p:nvSpPr>
        <p:spPr bwMode="auto">
          <a:xfrm>
            <a:off x="455864" y="573325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9" name="Text Box 9"/>
          <p:cNvSpPr txBox="1">
            <a:spLocks noChangeArrowheads="1"/>
          </p:cNvSpPr>
          <p:nvPr/>
        </p:nvSpPr>
        <p:spPr bwMode="auto">
          <a:xfrm>
            <a:off x="0" y="4743177"/>
            <a:ext cx="16196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click “Correction” button</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Прямоугольник 2"/>
          <p:cNvSpPr/>
          <p:nvPr/>
        </p:nvSpPr>
        <p:spPr>
          <a:xfrm>
            <a:off x="107504" y="1052736"/>
            <a:ext cx="9036496" cy="1200329"/>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list of specific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deseases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symptomology and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syndroms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well as mono frequencies is presented in the table. Their descriptions are in the text box on the right. By scrolling (paging), you can select the required mono and poly frequencies for the patient, corresponding to the results of syndrome-based diagnostics for biofeedback mode correction.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AutoShape 13"/>
          <p:cNvSpPr>
            <a:spLocks noChangeArrowheads="1"/>
          </p:cNvSpPr>
          <p:nvPr/>
        </p:nvSpPr>
        <p:spPr bwMode="auto">
          <a:xfrm>
            <a:off x="395536" y="263691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6" name="Rectangle 3"/>
          <p:cNvSpPr>
            <a:spLocks noGrp="1" noChangeArrowheads="1"/>
          </p:cNvSpPr>
          <p:nvPr>
            <p:ph type="title"/>
          </p:nvPr>
        </p:nvSpPr>
        <p:spPr>
          <a:xfrm>
            <a:off x="662880" y="0"/>
            <a:ext cx="8229600" cy="414338"/>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body frequencies for humans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23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6025"/>
                                        </p:tgtEl>
                                        <p:attrNameLst>
                                          <p:attrName>style.visibility</p:attrName>
                                        </p:attrNameLst>
                                      </p:cBhvr>
                                      <p:to>
                                        <p:strVal val="visible"/>
                                      </p:to>
                                    </p:set>
                                    <p:animEffect transition="in" filter="wipe(down)">
                                      <p:cBhvr>
                                        <p:cTn id="10" dur="500"/>
                                        <p:tgtEl>
                                          <p:spTgt spid="860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6" presetClass="path" presetSubtype="0" accel="50000" decel="50000" fill="hold" grpId="1" nodeType="clickEffect">
                                  <p:stCondLst>
                                    <p:cond delay="0"/>
                                  </p:stCondLst>
                                  <p:childTnLst>
                                    <p:animMotion origin="layout" path="M -2.77778E-7 -1.23959E-6 L -2.77778E-7 0.07031 C -2.77778E-7 0.10199 0.17257 0.14154 0.31458 0.14154 L 0.63004 0.14154 " pathEditMode="relative" rAng="0" ptsTypes="AAAA">
                                      <p:cBhvr>
                                        <p:cTn id="22" dur="2000" fill="hold"/>
                                        <p:tgtEl>
                                          <p:spTgt spid="12"/>
                                        </p:tgtEl>
                                        <p:attrNameLst>
                                          <p:attrName>ppt_x</p:attrName>
                                          <p:attrName>ppt_y</p:attrName>
                                        </p:attrNameLst>
                                      </p:cBhvr>
                                      <p:rCtr x="31493" y="7077"/>
                                    </p:animMotion>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6" presetClass="path" presetSubtype="0" accel="50000" decel="50000" fill="hold" grpId="1" nodeType="clickEffect">
                                  <p:stCondLst>
                                    <p:cond delay="0"/>
                                  </p:stCondLst>
                                  <p:childTnLst>
                                    <p:animMotion origin="layout" path="M 2.5E-6 -2.56244E-6 L 2.5E-6 0.05481 C 2.5E-6 0.07956 0.22274 0.11032 0.4059 0.11032 L 0.8125 0.11032 " pathEditMode="relative" rAng="0" ptsTypes="AAAA">
                                      <p:cBhvr>
                                        <p:cTn id="34" dur="2000" fill="hold"/>
                                        <p:tgtEl>
                                          <p:spTgt spid="15"/>
                                        </p:tgtEl>
                                        <p:attrNameLst>
                                          <p:attrName>ppt_x</p:attrName>
                                          <p:attrName>ppt_y</p:attrName>
                                        </p:attrNameLst>
                                      </p:cBhvr>
                                      <p:rCtr x="40625" y="55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P spid="15" grpId="0" animBg="1"/>
      <p:bldP spid="15" grpId="1" animBg="1"/>
      <p:bldP spid="9" grpId="0"/>
      <p:bldP spid="3" grpId="0"/>
      <p:bldP spid="12" grpId="0" animBg="1"/>
      <p:bldP spid="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sz="half" idx="1"/>
          </p:nvPr>
        </p:nvSpPr>
        <p:spPr>
          <a:xfrm>
            <a:off x="251520" y="350561"/>
            <a:ext cx="8568630" cy="486152"/>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rPr>
              <a:t>The screen “Correction” </a:t>
            </a:r>
            <a:r>
              <a:rPr lang="en-US" sz="1800" dirty="0">
                <a:effectLst>
                  <a:outerShdw blurRad="38100" dist="38100" dir="2700000" algn="tl">
                    <a:srgbClr val="000000">
                      <a:alpha val="43137"/>
                    </a:srgbClr>
                  </a:outerShdw>
                </a:effectLst>
                <a:latin typeface="Calibri" panose="020F0502020204030204" pitchFamily="34" charset="0"/>
              </a:rPr>
              <a:t>opens up</a:t>
            </a:r>
            <a:endParaRPr lang="ru-RU" altLang="ru-RU" sz="1800" dirty="0">
              <a:effectLst>
                <a:outerShdw blurRad="38100" dist="38100" dir="2700000" algn="tl">
                  <a:srgbClr val="000000">
                    <a:alpha val="43137"/>
                  </a:srgbClr>
                </a:outerShdw>
              </a:effectLst>
              <a:latin typeface="Calibri" panose="020F0502020204030204" pitchFamily="34" charset="0"/>
            </a:endParaRPr>
          </a:p>
          <a:p>
            <a:pPr marL="0" indent="0">
              <a:buNone/>
            </a:pPr>
            <a:endParaRPr lang="ru-RU" sz="1800" dirty="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117960" y="1556792"/>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Connect the sensor “ECS”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cable as shown on Fig.1 and 2. Install a disposable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cardioelectrode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“Key point"</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 Box 9"/>
          <p:cNvSpPr txBox="1">
            <a:spLocks noChangeArrowheads="1"/>
          </p:cNvSpPr>
          <p:nvPr/>
        </p:nvSpPr>
        <p:spPr bwMode="auto">
          <a:xfrm>
            <a:off x="107504" y="620688"/>
            <a:ext cx="88924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picture with the identified “Key point” is located in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centre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window. This point is the most effective specific location for frequency correction,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accupuncture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other stimulating measures.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564904"/>
            <a:ext cx="7416824" cy="416992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2" name="Picture 2" descr="D:\D-disk\Docum\Reklamar\Rofes\Описание ПО РОФЭС\перевод инструкции\Image\Sens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927" y="2132856"/>
            <a:ext cx="2333425" cy="2181112"/>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5363" name="Picture 3" descr="D:\D-disk\Docum\Reklamar\Rofes\Описание ПО РОФЭС\перевод инструкции\Image\Sensor-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514" y="4365104"/>
            <a:ext cx="2384838" cy="2455168"/>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5365" name="Picture 5" descr="D:\D-disk\Docum\Reklamar\Rofes\Описание ПО РОФЭС\перевод инструкции\Image\One-time electrod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70" y="5014031"/>
            <a:ext cx="2059144" cy="1799345"/>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118454" y="3264659"/>
            <a:ext cx="1285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smtClean="0">
                <a:effectLst>
                  <a:outerShdw blurRad="38100" dist="38100" dir="2700000" algn="tl">
                    <a:srgbClr val="000000">
                      <a:alpha val="43137"/>
                    </a:srgbClr>
                  </a:outerShdw>
                </a:effectLst>
                <a:latin typeface="Calibri" panose="020F0502020204030204" pitchFamily="34" charset="0"/>
              </a:rPr>
              <a:t>Then </a:t>
            </a:r>
            <a:r>
              <a:rPr lang="en-US" dirty="0" smtClean="0">
                <a:effectLst>
                  <a:outerShdw blurRad="38100" dist="38100" dir="2700000" algn="tl">
                    <a:srgbClr val="000000">
                      <a:alpha val="43137"/>
                    </a:srgbClr>
                  </a:outerShdw>
                </a:effectLst>
                <a:latin typeface="Calibri" panose="020F0502020204030204" pitchFamily="34" charset="0"/>
              </a:rPr>
              <a:t>click</a:t>
            </a:r>
            <a:r>
              <a:rPr lang="en-US" dirty="0" smtClean="0">
                <a:effectLst>
                  <a:outerShdw blurRad="38100" dist="38100" dir="2700000" algn="tl">
                    <a:srgbClr val="000000">
                      <a:alpha val="43137"/>
                    </a:srgbClr>
                  </a:outerShdw>
                </a:effectLst>
                <a:latin typeface="Calibri" panose="020F0502020204030204" pitchFamily="34" charset="0"/>
              </a:rPr>
              <a:t> </a:t>
            </a:r>
            <a:r>
              <a:rPr lang="en-US" dirty="0" smtClean="0">
                <a:effectLst>
                  <a:outerShdw blurRad="38100" dist="38100" dir="2700000" algn="tl">
                    <a:srgbClr val="000000">
                      <a:alpha val="43137"/>
                    </a:srgbClr>
                  </a:outerShdw>
                </a:effectLst>
                <a:latin typeface="Calibri" panose="020F0502020204030204" pitchFamily="34" charset="0"/>
              </a:rPr>
              <a:t>the button “Start”.</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14" name="AutoShape 13"/>
          <p:cNvSpPr>
            <a:spLocks noChangeArrowheads="1"/>
          </p:cNvSpPr>
          <p:nvPr/>
        </p:nvSpPr>
        <p:spPr bwMode="auto">
          <a:xfrm rot="10800000">
            <a:off x="8316664" y="17729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5" name="AutoShape 13"/>
          <p:cNvSpPr>
            <a:spLocks noChangeArrowheads="1"/>
          </p:cNvSpPr>
          <p:nvPr/>
        </p:nvSpPr>
        <p:spPr bwMode="auto">
          <a:xfrm>
            <a:off x="300286" y="256502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6" name="AutoShape 13"/>
          <p:cNvSpPr>
            <a:spLocks noChangeArrowheads="1"/>
          </p:cNvSpPr>
          <p:nvPr/>
        </p:nvSpPr>
        <p:spPr bwMode="auto">
          <a:xfrm rot="10800000">
            <a:off x="8469064" y="19253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8" name="Rectangle 3"/>
          <p:cNvSpPr txBox="1">
            <a:spLocks noChangeArrowheads="1"/>
          </p:cNvSpPr>
          <p:nvPr/>
        </p:nvSpPr>
        <p:spPr bwMode="auto">
          <a:xfrm>
            <a:off x="662880" y="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body frequencies for humans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061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500"/>
                                        <p:tgtEl>
                                          <p:spTgt spid="1536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50" presetClass="path" presetSubtype="0" accel="50000" decel="50000" fill="hold" grpId="1" nodeType="afterEffect">
                                  <p:stCondLst>
                                    <p:cond delay="0"/>
                                  </p:stCondLst>
                                  <p:childTnLst>
                                    <p:animMotion origin="layout" path="M 2.77778E-7 -1.80389E-6 L -0.31892 -1.80389E-6 C -0.46233 -1.80389E-6 -0.63785 0.07632 -0.63785 0.1383 L -0.63785 0.27799 " pathEditMode="relative" rAng="0" ptsTypes="AAAA">
                                      <p:cBhvr>
                                        <p:cTn id="25" dur="1000" fill="hold"/>
                                        <p:tgtEl>
                                          <p:spTgt spid="14"/>
                                        </p:tgtEl>
                                        <p:attrNameLst>
                                          <p:attrName>ppt_x</p:attrName>
                                          <p:attrName>ppt_y</p:attrName>
                                        </p:attrNameLst>
                                      </p:cBhvr>
                                      <p:rCtr x="-31892" y="13899"/>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6025"/>
                                        </p:tgtEl>
                                        <p:attrNameLst>
                                          <p:attrName>style.visibility</p:attrName>
                                        </p:attrNameLst>
                                      </p:cBhvr>
                                      <p:to>
                                        <p:strVal val="visible"/>
                                      </p:to>
                                    </p:set>
                                    <p:animEffect transition="in" filter="wipe(down)">
                                      <p:cBhvr>
                                        <p:cTn id="30" dur="500"/>
                                        <p:tgtEl>
                                          <p:spTgt spid="86025"/>
                                        </p:tgtEl>
                                      </p:cBhvr>
                                    </p:animEffect>
                                  </p:childTnLst>
                                </p:cTn>
                              </p:par>
                              <p:par>
                                <p:cTn id="31" presetID="10" presetClass="entr" presetSubtype="0" fill="hold" nodeType="withEffect">
                                  <p:stCondLst>
                                    <p:cond delay="0"/>
                                  </p:stCondLst>
                                  <p:childTnLst>
                                    <p:set>
                                      <p:cBhvr>
                                        <p:cTn id="32" dur="1" fill="hold">
                                          <p:stCondLst>
                                            <p:cond delay="0"/>
                                          </p:stCondLst>
                                        </p:cTn>
                                        <p:tgtEl>
                                          <p:spTgt spid="15362"/>
                                        </p:tgtEl>
                                        <p:attrNameLst>
                                          <p:attrName>style.visibility</p:attrName>
                                        </p:attrNameLst>
                                      </p:cBhvr>
                                      <p:to>
                                        <p:strVal val="visible"/>
                                      </p:to>
                                    </p:set>
                                    <p:animEffect transition="in" filter="fade">
                                      <p:cBhvr>
                                        <p:cTn id="33" dur="500"/>
                                        <p:tgtEl>
                                          <p:spTgt spid="15362"/>
                                        </p:tgtEl>
                                      </p:cBhvr>
                                    </p:animEffect>
                                  </p:childTnLst>
                                </p:cTn>
                              </p:par>
                              <p:par>
                                <p:cTn id="34" presetID="10" presetClass="entr" presetSubtype="0" fill="hold" nodeType="withEffect">
                                  <p:stCondLst>
                                    <p:cond delay="0"/>
                                  </p:stCondLst>
                                  <p:childTnLst>
                                    <p:set>
                                      <p:cBhvr>
                                        <p:cTn id="35" dur="1" fill="hold">
                                          <p:stCondLst>
                                            <p:cond delay="0"/>
                                          </p:stCondLst>
                                        </p:cTn>
                                        <p:tgtEl>
                                          <p:spTgt spid="15363"/>
                                        </p:tgtEl>
                                        <p:attrNameLst>
                                          <p:attrName>style.visibility</p:attrName>
                                        </p:attrNameLst>
                                      </p:cBhvr>
                                      <p:to>
                                        <p:strVal val="visible"/>
                                      </p:to>
                                    </p:set>
                                    <p:animEffect transition="in" filter="fade">
                                      <p:cBhvr>
                                        <p:cTn id="36" dur="500"/>
                                        <p:tgtEl>
                                          <p:spTgt spid="1536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365"/>
                                        </p:tgtEl>
                                        <p:attrNameLst>
                                          <p:attrName>style.visibility</p:attrName>
                                        </p:attrNameLst>
                                      </p:cBhvr>
                                      <p:to>
                                        <p:strVal val="visible"/>
                                      </p:to>
                                    </p:set>
                                    <p:animEffect transition="in" filter="fade">
                                      <p:cBhvr>
                                        <p:cTn id="41" dur="500"/>
                                        <p:tgtEl>
                                          <p:spTgt spid="15365"/>
                                        </p:tgtEl>
                                      </p:cBhvr>
                                    </p:animEffect>
                                  </p:childTnLst>
                                </p:cTn>
                              </p:par>
                            </p:childTnLst>
                          </p:cTn>
                        </p:par>
                        <p:par>
                          <p:cTn id="42" fill="hold">
                            <p:stCondLst>
                              <p:cond delay="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1000"/>
                            </p:stCondLst>
                            <p:childTnLst>
                              <p:par>
                                <p:cTn id="47" presetID="50" presetClass="path" presetSubtype="0" accel="50000" decel="50000" fill="hold" grpId="1" nodeType="afterEffect">
                                  <p:stCondLst>
                                    <p:cond delay="0"/>
                                  </p:stCondLst>
                                  <p:childTnLst>
                                    <p:animMotion origin="layout" path="M 3.61111E-6 -3.46901E-6 L -0.40625 -3.46901E-6 C -0.58889 -3.46901E-6 -0.81216 0.15657 -0.81216 0.28446 L -0.81216 0.57054 " pathEditMode="relative" rAng="0" ptsTypes="AAAA">
                                      <p:cBhvr>
                                        <p:cTn id="48" dur="1000" fill="hold"/>
                                        <p:tgtEl>
                                          <p:spTgt spid="16"/>
                                        </p:tgtEl>
                                        <p:attrNameLst>
                                          <p:attrName>ppt_x</p:attrName>
                                          <p:attrName>ppt_y</p:attrName>
                                        </p:attrNameLst>
                                      </p:cBhvr>
                                      <p:rCtr x="-40608" y="28515"/>
                                    </p:animMotion>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6" presetClass="path" presetSubtype="0" accel="50000" decel="50000" fill="hold" grpId="1" nodeType="clickEffect">
                                  <p:stCondLst>
                                    <p:cond delay="0"/>
                                  </p:stCondLst>
                                  <p:childTnLst>
                                    <p:animMotion origin="layout" path="M -3.61111E-6 -4.20907E-6 L -3.61111E-6 0.29001 C -3.61111E-6 0.42068 0.10903 0.5821 0.19809 0.5821 L 0.39636 0.5821 " pathEditMode="relative" rAng="0" ptsTypes="AAAA">
                                      <p:cBhvr>
                                        <p:cTn id="61" dur="2000" fill="hold"/>
                                        <p:tgtEl>
                                          <p:spTgt spid="15"/>
                                        </p:tgtEl>
                                        <p:attrNameLst>
                                          <p:attrName>ppt_x</p:attrName>
                                          <p:attrName>ppt_y</p:attrName>
                                        </p:attrNameLst>
                                      </p:cBhvr>
                                      <p:rCtr x="19809" y="29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8" grpId="0"/>
      <p:bldP spid="13" grpId="0"/>
      <p:bldP spid="14" grpId="0" animBg="1"/>
      <p:bldP spid="14" grpId="1" animBg="1"/>
      <p:bldP spid="15" grpId="0" animBg="1"/>
      <p:bldP spid="15" grpId="1" animBg="1"/>
      <p:bldP spid="16"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sz="half" idx="1"/>
          </p:nvPr>
        </p:nvSpPr>
        <p:spPr>
          <a:xfrm>
            <a:off x="251520" y="350561"/>
            <a:ext cx="8568630" cy="342135"/>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“Color therapy” mode. In combination with “Correction” mode, Color therapy” intensifies the effect of  correction of the patient stress -states.</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6025" name="Text Box 9"/>
          <p:cNvSpPr txBox="1">
            <a:spLocks noChangeArrowheads="1"/>
          </p:cNvSpPr>
          <p:nvPr/>
        </p:nvSpPr>
        <p:spPr bwMode="auto">
          <a:xfrm>
            <a:off x="117960" y="1558533"/>
            <a:ext cx="88924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“Color therapy” mode will be initiated in parallel to the patient correction process by functional frequencies. Operation of the “Color therapy” mode is described in item 12 of the “Instructions on working with software ROFES/MONICOR”.</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 Box 9"/>
          <p:cNvSpPr txBox="1">
            <a:spLocks noChangeArrowheads="1"/>
          </p:cNvSpPr>
          <p:nvPr/>
        </p:nvSpPr>
        <p:spPr bwMode="auto">
          <a:xfrm>
            <a:off x="107504" y="1043444"/>
            <a:ext cx="8892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Click on “Color therapy” button. - Sign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_V_</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there</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43448"/>
            <a:ext cx="7416824" cy="416992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AutoShape 13"/>
          <p:cNvSpPr>
            <a:spLocks noChangeArrowheads="1"/>
          </p:cNvSpPr>
          <p:nvPr/>
        </p:nvSpPr>
        <p:spPr bwMode="auto">
          <a:xfrm rot="10800000">
            <a:off x="8316664" y="105273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2" name="Rectangle 3"/>
          <p:cNvSpPr>
            <a:spLocks noGrp="1" noChangeArrowheads="1"/>
          </p:cNvSpPr>
          <p:nvPr>
            <p:ph type="title"/>
          </p:nvPr>
        </p:nvSpPr>
        <p:spPr>
          <a:xfrm>
            <a:off x="662880" y="0"/>
            <a:ext cx="8237984" cy="414338"/>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body frequencies for humans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9432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50" presetClass="path" presetSubtype="0" accel="50000" decel="50000" fill="hold" grpId="1" nodeType="afterEffect">
                                  <p:stCondLst>
                                    <p:cond delay="0"/>
                                  </p:stCondLst>
                                  <p:childTnLst>
                                    <p:animMotion origin="layout" path="M 2.77778E-7 3.57077E-6 L -0.22066 3.57077E-6 C -0.31962 3.57077E-6 -0.44097 0.18871 -0.44097 0.3425 L -0.44097 0.68709 " pathEditMode="relative" rAng="0" ptsTypes="AAAA">
                                      <p:cBhvr>
                                        <p:cTn id="22" dur="1000" fill="hold"/>
                                        <p:tgtEl>
                                          <p:spTgt spid="14"/>
                                        </p:tgtEl>
                                        <p:attrNameLst>
                                          <p:attrName>ppt_x</p:attrName>
                                          <p:attrName>ppt_y</p:attrName>
                                        </p:attrNameLst>
                                      </p:cBhvr>
                                      <p:rCtr x="-22049" y="34343"/>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6025"/>
                                        </p:tgtEl>
                                        <p:attrNameLst>
                                          <p:attrName>style.visibility</p:attrName>
                                        </p:attrNameLst>
                                      </p:cBhvr>
                                      <p:to>
                                        <p:strVal val="visible"/>
                                      </p:to>
                                    </p:set>
                                    <p:animEffect transition="in" filter="wipe(down)">
                                      <p:cBhvr>
                                        <p:cTn id="27" dur="5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8" grpId="0"/>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4231307"/>
          </a:xfrm>
        </p:spPr>
        <p:txBody>
          <a:bodyPr/>
          <a:lstStyle/>
          <a:p>
            <a:r>
              <a:rPr lang="en-US" sz="3600" dirty="0" smtClean="0">
                <a:effectLst>
                  <a:outerShdw blurRad="38100" dist="38100" dir="2700000" algn="tl">
                    <a:srgbClr val="000000">
                      <a:alpha val="43137"/>
                    </a:srgbClr>
                  </a:outerShdw>
                </a:effectLst>
                <a:latin typeface="Calibri" panose="020F0502020204030204" pitchFamily="34" charset="0"/>
              </a:rPr>
              <a:t>The detailed </a:t>
            </a:r>
            <a:r>
              <a:rPr lang="en-US" sz="3600" dirty="0">
                <a:effectLst>
                  <a:outerShdw blurRad="38100" dist="38100" dir="2700000" algn="tl">
                    <a:srgbClr val="000000">
                      <a:alpha val="43137"/>
                    </a:srgbClr>
                  </a:outerShdw>
                </a:effectLst>
                <a:latin typeface="Calibri" panose="020F0502020204030204" pitchFamily="34" charset="0"/>
              </a:rPr>
              <a:t>information please see instructions for working with the software. </a:t>
            </a:r>
            <a:r>
              <a:rPr lang="en-US" sz="3600" dirty="0" smtClean="0">
                <a:effectLst>
                  <a:outerShdw blurRad="38100" dist="38100" dir="2700000" algn="tl">
                    <a:srgbClr val="000000">
                      <a:alpha val="43137"/>
                    </a:srgbClr>
                  </a:outerShdw>
                </a:effectLst>
                <a:latin typeface="Calibri" panose="020F0502020204030204" pitchFamily="34" charset="0"/>
              </a:rPr>
              <a:t>9.1. – 9.2. </a:t>
            </a:r>
            <a:r>
              <a:rPr lang="en-US" sz="3600" dirty="0">
                <a:effectLst>
                  <a:outerShdw blurRad="38100" dist="38100" dir="2700000" algn="tl">
                    <a:srgbClr val="000000">
                      <a:alpha val="43137"/>
                    </a:srgbClr>
                  </a:outerShdw>
                </a:effectLst>
                <a:latin typeface="Calibri" panose="020F0502020204030204" pitchFamily="34" charset="0"/>
              </a:rPr>
              <a:t>Items</a:t>
            </a:r>
            <a:endParaRPr lang="ru-RU"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593186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8680"/>
            <a:ext cx="7772400" cy="2044799"/>
          </a:xfrm>
        </p:spPr>
        <p:txBody>
          <a:bodyPr/>
          <a:lstStyle/>
          <a:p>
            <a:r>
              <a:rPr lang="en-US" sz="3200" dirty="0">
                <a:effectLst>
                  <a:outerShdw blurRad="38100" dist="38100" dir="2700000" algn="tl">
                    <a:srgbClr val="000000">
                      <a:alpha val="43137"/>
                    </a:srgbClr>
                  </a:outerShdw>
                </a:effectLst>
                <a:latin typeface="Calibri" panose="020F0502020204030204" pitchFamily="34" charset="0"/>
              </a:rPr>
              <a:t>Correction of stress </a:t>
            </a:r>
            <a:r>
              <a:rPr lang="en-US" sz="3200" dirty="0" smtClean="0">
                <a:effectLst>
                  <a:outerShdw blurRad="38100" dist="38100" dir="2700000" algn="tl">
                    <a:srgbClr val="000000">
                      <a:alpha val="43137"/>
                    </a:srgbClr>
                  </a:outerShdw>
                </a:effectLst>
                <a:latin typeface="Calibri" panose="020F0502020204030204" pitchFamily="34" charset="0"/>
              </a:rPr>
              <a:t> states.</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rPr>
              <a:t>Diagnostic and correction methods with biological feedback</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endParaRPr lang="ru-RU" altLang="ru-RU" sz="3200" dirty="0" smtClean="0">
              <a:effectLst>
                <a:outerShdw blurRad="38100" dist="38100" dir="2700000" algn="tl">
                  <a:srgbClr val="000000">
                    <a:alpha val="43137"/>
                  </a:srgbClr>
                </a:outerShdw>
              </a:effectLst>
              <a:latin typeface="Calibri" panose="020F0502020204030204" pitchFamily="34" charset="0"/>
            </a:endParaRPr>
          </a:p>
        </p:txBody>
      </p:sp>
      <p:sp>
        <p:nvSpPr>
          <p:cNvPr id="2051" name="Rectangle 3"/>
          <p:cNvSpPr>
            <a:spLocks noGrp="1" noChangeArrowheads="1"/>
          </p:cNvSpPr>
          <p:nvPr>
            <p:ph type="subTitle" idx="1"/>
          </p:nvPr>
        </p:nvSpPr>
        <p:spPr>
          <a:xfrm>
            <a:off x="1259632" y="2852936"/>
            <a:ext cx="6400800" cy="2952328"/>
          </a:xfrm>
        </p:spPr>
        <p:txBody>
          <a:bodyPr/>
          <a:lstStyle/>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Case </a:t>
            </a:r>
            <a:r>
              <a:rPr lang="ru-RU" sz="3200" dirty="0" smtClean="0">
                <a:solidFill>
                  <a:schemeClr val="tx2"/>
                </a:solidFill>
                <a:effectLst>
                  <a:outerShdw blurRad="38100" dist="38100" dir="2700000" algn="tl">
                    <a:srgbClr val="000000">
                      <a:alpha val="43137"/>
                    </a:srgbClr>
                  </a:outerShdw>
                </a:effectLst>
                <a:latin typeface="Calibri" panose="020F0502020204030204" pitchFamily="34" charset="0"/>
              </a:rPr>
              <a:t>3</a:t>
            </a:r>
            <a:endPar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a:p>
            <a:pPr eaLnBrk="1" hangingPunct="1">
              <a:lnSpc>
                <a:spcPct val="80000"/>
              </a:lnSpc>
              <a:defRPr/>
            </a:pPr>
            <a:endParaRPr lang="en-US" sz="3200" dirty="0" smtClean="0">
              <a:solidFill>
                <a:schemeClr val="tx2"/>
              </a:solidFill>
              <a:effectLst/>
              <a:latin typeface="Calibri" panose="020F0502020204030204" pitchFamily="34" charset="0"/>
              <a:cs typeface="Calibri" panose="020F0502020204030204" pitchFamily="34" charset="0"/>
            </a:endParaRPr>
          </a:p>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“Diagnostics and correction by the point, </a:t>
            </a:r>
            <a:r>
              <a:rPr lang="en-US"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 syndrome in Su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Corporeal </a:t>
            </a:r>
            <a:r>
              <a:rPr lang="en-US"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methods”</a:t>
            </a:r>
            <a:endParaRPr lang="ru-RU"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a correction by the  individually specific endogenic frequencies </a:t>
            </a:r>
            <a:endPar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0658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fade">
                                      <p:cBhvr>
                                        <p:cTn id="22"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662880" y="72008"/>
            <a:ext cx="8229600" cy="476672"/>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Diagnostics and correction by the point, </a:t>
            </a:r>
            <a:r>
              <a:rPr lang="en-US"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 syndrome in Su </a:t>
            </a:r>
            <a:r>
              <a:rPr lang="en-US" sz="1800" dirty="0" err="1">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Corporeal methods</a:t>
            </a:r>
            <a:endParaRPr lang="ru-RU" altLang="ru-RU"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endParaRPr>
          </a:p>
        </p:txBody>
      </p:sp>
      <p:sp>
        <p:nvSpPr>
          <p:cNvPr id="86020" name="Rectangle 4"/>
          <p:cNvSpPr>
            <a:spLocks noGrp="1" noChangeArrowheads="1"/>
          </p:cNvSpPr>
          <p:nvPr>
            <p:ph type="body" sz="half" idx="1"/>
          </p:nvPr>
        </p:nvSpPr>
        <p:spPr>
          <a:xfrm>
            <a:off x="130516" y="620688"/>
            <a:ext cx="8761964" cy="936104"/>
          </a:xfrm>
        </p:spPr>
        <p:txBody>
          <a:body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Should there be a local pain syndrome in  the body, the corresponding  is Su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microsystem on a wrist is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determined.</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Please change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sensor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 for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Jock.</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lnSpc>
                <a:spcPct val="90000"/>
              </a:lnSpc>
            </a:pPr>
            <a:endParaRPr lang="ru-RU" altLang="ru-RU" sz="1800" dirty="0" smtClean="0">
              <a:effectLst>
                <a:outerShdw blurRad="38100" dist="38100" dir="2700000" algn="tl">
                  <a:srgbClr val="000000">
                    <a:alpha val="43137"/>
                  </a:srgbClr>
                </a:outerShdw>
              </a:effectLst>
              <a:latin typeface="Calibri" panose="020F0502020204030204" pitchFamily="34" charset="0"/>
            </a:endParaRPr>
          </a:p>
        </p:txBody>
      </p:sp>
      <p:pic>
        <p:nvPicPr>
          <p:cNvPr id="9" name="Рисунок 8"/>
          <p:cNvPicPr>
            <a:picLocks noChangeAspect="1"/>
          </p:cNvPicPr>
          <p:nvPr/>
        </p:nvPicPr>
        <p:blipFill>
          <a:blip r:embed="rId2"/>
          <a:stretch>
            <a:fillRect/>
          </a:stretch>
        </p:blipFill>
        <p:spPr>
          <a:xfrm>
            <a:off x="3894336" y="1493689"/>
            <a:ext cx="5041748" cy="5247679"/>
          </a:xfrm>
          <a:prstGeom prst="roundRect">
            <a:avLst/>
          </a:prstGeom>
        </p:spPr>
      </p:pic>
      <p:sp>
        <p:nvSpPr>
          <p:cNvPr id="6" name="AutoShape 13"/>
          <p:cNvSpPr>
            <a:spLocks noChangeArrowheads="1"/>
          </p:cNvSpPr>
          <p:nvPr/>
        </p:nvSpPr>
        <p:spPr bwMode="auto">
          <a:xfrm>
            <a:off x="2701602" y="515719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2" name="Прямоугольник 1"/>
          <p:cNvSpPr/>
          <p:nvPr/>
        </p:nvSpPr>
        <p:spPr>
          <a:xfrm>
            <a:off x="130516" y="3823880"/>
            <a:ext cx="3793412" cy="1200329"/>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Lunch one point “Express-diagnostics…” to get frequency reading from the point corresponding to local pain syndrome.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571" y="1997968"/>
            <a:ext cx="1247863" cy="1143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997968"/>
            <a:ext cx="1270000" cy="1143000"/>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13"/>
          <p:cNvSpPr>
            <a:spLocks noChangeArrowheads="1"/>
          </p:cNvSpPr>
          <p:nvPr/>
        </p:nvSpPr>
        <p:spPr bwMode="auto">
          <a:xfrm>
            <a:off x="1691928" y="2348880"/>
            <a:ext cx="431800" cy="391418"/>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Tree>
    <p:extLst>
      <p:ext uri="{BB962C8B-B14F-4D97-AF65-F5344CB8AC3E}">
        <p14:creationId xmlns:p14="http://schemas.microsoft.com/office/powerpoint/2010/main" val="424687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2.77778E-6 2.10916E-6 L 0.39357 -0.33048 " pathEditMode="relative" rAng="0" ptsTypes="AA">
                                      <p:cBhvr>
                                        <p:cTn id="33" dur="2000" fill="hold"/>
                                        <p:tgtEl>
                                          <p:spTgt spid="6"/>
                                        </p:tgtEl>
                                        <p:attrNameLst>
                                          <p:attrName>ppt_x</p:attrName>
                                          <p:attrName>ppt_y</p:attrName>
                                        </p:attrNameLst>
                                      </p:cBhvr>
                                      <p:rCtr x="19670" y="-165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763727"/>
            <a:ext cx="6619850" cy="482725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Прямоугольник 1"/>
          <p:cNvSpPr/>
          <p:nvPr/>
        </p:nvSpPr>
        <p:spPr>
          <a:xfrm>
            <a:off x="323528" y="5951021"/>
            <a:ext cx="8550696" cy="646331"/>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 the sensor to this point regardless of the points images offered by the “ROFES” program</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AutoShape 13"/>
          <p:cNvSpPr>
            <a:spLocks noChangeArrowheads="1"/>
          </p:cNvSpPr>
          <p:nvPr/>
        </p:nvSpPr>
        <p:spPr bwMode="auto">
          <a:xfrm>
            <a:off x="352624" y="502551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284984"/>
            <a:ext cx="2923406" cy="18484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0" name="Rectangle 3"/>
          <p:cNvSpPr>
            <a:spLocks noGrp="1" noChangeArrowheads="1"/>
          </p:cNvSpPr>
          <p:nvPr>
            <p:ph type="title"/>
          </p:nvPr>
        </p:nvSpPr>
        <p:spPr>
          <a:xfrm>
            <a:off x="662880" y="72008"/>
            <a:ext cx="8229600" cy="476672"/>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Diagnostics and correction by the point, </a:t>
            </a:r>
            <a:r>
              <a:rPr lang="en-US"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 syndrome in Su </a:t>
            </a:r>
            <a:r>
              <a:rPr lang="en-US" sz="1800" dirty="0" err="1">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Corporeal methods</a:t>
            </a:r>
            <a:endParaRPr lang="ru-RU" altLang="ru-RU"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6675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par>
                                <p:cTn id="18" presetID="0" presetClass="path" presetSubtype="0" accel="50000" decel="50000" fill="hold" grpId="1" nodeType="withEffect">
                                  <p:stCondLst>
                                    <p:cond delay="0"/>
                                  </p:stCondLst>
                                  <p:childTnLst>
                                    <p:animMotion origin="layout" path="M 0.01077 0.02336 C 0.01528 0.00115 0.01702 -0.02174 0.04861 -0.05643 C 0.07778 -0.09806 0.15417 -0.18317 0.19184 -0.20699 C 0.22952 -0.23289 0.25295 -0.2241 0.27709 -0.21161 " pathEditMode="relative" rAng="19710533" ptsTypes="AAAA">
                                      <p:cBhvr>
                                        <p:cTn id="19" dur="2000" fill="hold"/>
                                        <p:tgtEl>
                                          <p:spTgt spid="5"/>
                                        </p:tgtEl>
                                        <p:attrNameLst>
                                          <p:attrName>ppt_x</p:attrName>
                                          <p:attrName>ppt_y</p:attrName>
                                        </p:attrNameLst>
                                      </p:cBhvr>
                                      <p:rCtr x="12101" y="-14362"/>
                                    </p:animMotion>
                                  </p:childTnLst>
                                </p:cTn>
                              </p:par>
                              <p:par>
                                <p:cTn id="20" presetID="10" presetClass="entr" presetSubtype="0" fill="hold" nodeType="with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sz="half" idx="1"/>
          </p:nvPr>
        </p:nvSpPr>
        <p:spPr>
          <a:xfrm>
            <a:off x="251520" y="506506"/>
            <a:ext cx="8568630" cy="330206"/>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rPr>
              <a:t>The screen  “Correction” </a:t>
            </a:r>
            <a:r>
              <a:rPr lang="en-US" sz="1800" dirty="0">
                <a:effectLst>
                  <a:outerShdw blurRad="38100" dist="38100" dir="2700000" algn="tl">
                    <a:srgbClr val="000000">
                      <a:alpha val="43137"/>
                    </a:srgbClr>
                  </a:outerShdw>
                </a:effectLst>
                <a:latin typeface="Calibri" panose="020F0502020204030204" pitchFamily="34" charset="0"/>
              </a:rPr>
              <a:t>opens </a:t>
            </a:r>
            <a:r>
              <a:rPr lang="en-US" sz="1800" dirty="0" smtClean="0">
                <a:effectLst>
                  <a:outerShdw blurRad="38100" dist="38100" dir="2700000" algn="tl">
                    <a:srgbClr val="000000">
                      <a:alpha val="43137"/>
                    </a:srgbClr>
                  </a:outerShdw>
                </a:effectLst>
                <a:latin typeface="Calibri" panose="020F0502020204030204" pitchFamily="34" charset="0"/>
              </a:rPr>
              <a:t>up</a:t>
            </a:r>
            <a:r>
              <a:rPr lang="ru-RU" sz="1800" dirty="0" smtClean="0">
                <a:effectLst>
                  <a:outerShdw blurRad="38100" dist="38100" dir="2700000" algn="tl">
                    <a:srgbClr val="000000">
                      <a:alpha val="43137"/>
                    </a:srgbClr>
                  </a:outerShdw>
                </a:effectLst>
                <a:latin typeface="Calibri" panose="020F0502020204030204" pitchFamily="34" charset="0"/>
              </a:rPr>
              <a:t> </a:t>
            </a:r>
            <a:r>
              <a:rPr lang="en-US" sz="1800" dirty="0" smtClean="0">
                <a:effectLst>
                  <a:outerShdw blurRad="38100" dist="38100" dir="2700000" algn="tl">
                    <a:srgbClr val="000000">
                      <a:alpha val="43137"/>
                    </a:srgbClr>
                  </a:outerShdw>
                </a:effectLst>
                <a:latin typeface="Calibri" panose="020F0502020204030204" pitchFamily="34" charset="0"/>
              </a:rPr>
              <a:t>automatically</a:t>
            </a:r>
            <a:r>
              <a:rPr lang="ru-RU" sz="1800" dirty="0">
                <a:effectLst>
                  <a:outerShdw blurRad="38100" dist="38100" dir="2700000" algn="tl">
                    <a:srgbClr val="000000">
                      <a:alpha val="43137"/>
                    </a:srgbClr>
                  </a:outerShdw>
                </a:effectLst>
                <a:latin typeface="Calibri" panose="020F0502020204030204" pitchFamily="34" charset="0"/>
              </a:rPr>
              <a:t>.</a:t>
            </a:r>
            <a:endParaRPr lang="ru-RU" altLang="ru-RU" sz="1800" dirty="0">
              <a:effectLst>
                <a:outerShdw blurRad="38100" dist="38100" dir="2700000" algn="tl">
                  <a:srgbClr val="000000">
                    <a:alpha val="43137"/>
                  </a:srgbClr>
                </a:outerShdw>
              </a:effectLst>
              <a:latin typeface="Calibri" panose="020F0502020204030204" pitchFamily="34" charset="0"/>
            </a:endParaRPr>
          </a:p>
          <a:p>
            <a:pPr marL="0" indent="0">
              <a:buNone/>
            </a:pPr>
            <a:endParaRPr lang="ru-RU" sz="1800" dirty="0">
              <a:effectLst>
                <a:outerShdw blurRad="38100" dist="38100" dir="2700000" algn="tl">
                  <a:srgbClr val="000000">
                    <a:alpha val="43137"/>
                  </a:srgbClr>
                </a:outerShdw>
              </a:effectLst>
              <a:latin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 Box 9"/>
          <p:cNvSpPr txBox="1">
            <a:spLocks noChangeArrowheads="1"/>
          </p:cNvSpPr>
          <p:nvPr/>
        </p:nvSpPr>
        <p:spPr bwMode="auto">
          <a:xfrm>
            <a:off x="107504" y="860519"/>
            <a:ext cx="8892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completion of the diagnostics by the point of the pain syndrome, the ‘Correction’ screen opens up. This ‘Correction’ screen generates a correction signal calculated on the basis of patient specific individual (endogenous) frequencies</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ru-RU"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endogenous frequencies include all the specific frequencies responsible for pain.</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43448"/>
            <a:ext cx="7416824" cy="416992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9"/>
          <p:cNvSpPr txBox="1">
            <a:spLocks noChangeArrowheads="1"/>
          </p:cNvSpPr>
          <p:nvPr/>
        </p:nvSpPr>
        <p:spPr bwMode="auto">
          <a:xfrm>
            <a:off x="118454" y="3264659"/>
            <a:ext cx="1285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smtClean="0">
                <a:effectLst>
                  <a:outerShdw blurRad="38100" dist="38100" dir="2700000" algn="tl">
                    <a:srgbClr val="000000">
                      <a:alpha val="43137"/>
                    </a:srgbClr>
                  </a:outerShdw>
                </a:effectLst>
                <a:latin typeface="Calibri" panose="020F0502020204030204" pitchFamily="34" charset="0"/>
              </a:rPr>
              <a:t>Then press the button “Start”.</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14" name="AutoShape 13"/>
          <p:cNvSpPr>
            <a:spLocks noChangeArrowheads="1"/>
          </p:cNvSpPr>
          <p:nvPr/>
        </p:nvSpPr>
        <p:spPr bwMode="auto">
          <a:xfrm rot="10800000">
            <a:off x="8316664" y="17729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5" name="AutoShape 13"/>
          <p:cNvSpPr>
            <a:spLocks noChangeArrowheads="1"/>
          </p:cNvSpPr>
          <p:nvPr/>
        </p:nvSpPr>
        <p:spPr bwMode="auto">
          <a:xfrm>
            <a:off x="300286" y="256502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6" name="AutoShape 13"/>
          <p:cNvSpPr>
            <a:spLocks noChangeArrowheads="1"/>
          </p:cNvSpPr>
          <p:nvPr/>
        </p:nvSpPr>
        <p:spPr bwMode="auto">
          <a:xfrm rot="10800000">
            <a:off x="8469064" y="19253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077072"/>
            <a:ext cx="1450580" cy="9172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3" name="Прямоугольник 2"/>
          <p:cNvSpPr/>
          <p:nvPr/>
        </p:nvSpPr>
        <p:spPr>
          <a:xfrm>
            <a:off x="107504" y="2051556"/>
            <a:ext cx="6668750" cy="369332"/>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Please ignore the image with the point, offered by “ROFES” program</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 name="Rectangle 3"/>
          <p:cNvSpPr>
            <a:spLocks noGrp="1" noChangeArrowheads="1"/>
          </p:cNvSpPr>
          <p:nvPr>
            <p:ph type="title"/>
          </p:nvPr>
        </p:nvSpPr>
        <p:spPr>
          <a:xfrm>
            <a:off x="662880" y="72008"/>
            <a:ext cx="8229600" cy="476672"/>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Diagnostics and correction by the point, </a:t>
            </a:r>
            <a:r>
              <a:rPr lang="en-US"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 syndrome in Su </a:t>
            </a:r>
            <a:r>
              <a:rPr lang="en-US" sz="1800" dirty="0" err="1">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Corporeal methods</a:t>
            </a:r>
            <a:endParaRPr lang="ru-RU" altLang="ru-RU"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2614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500"/>
                                        <p:tgtEl>
                                          <p:spTgt spid="1536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50" presetClass="path" presetSubtype="0" accel="50000" decel="50000" fill="hold" grpId="1" nodeType="afterEffect">
                                  <p:stCondLst>
                                    <p:cond delay="0"/>
                                  </p:stCondLst>
                                  <p:childTnLst>
                                    <p:animMotion origin="layout" path="M 2.77778E-7 -1.80389E-6 L -0.33472 -1.80389E-6 C -0.48507 -1.80389E-6 -0.66944 0.05689 -0.66944 0.10315 L -0.66944 0.20675 " pathEditMode="relative" rAng="0" ptsTypes="AAAA">
                                      <p:cBhvr>
                                        <p:cTn id="25" dur="1000" fill="hold"/>
                                        <p:tgtEl>
                                          <p:spTgt spid="14"/>
                                        </p:tgtEl>
                                        <p:attrNameLst>
                                          <p:attrName>ppt_x</p:attrName>
                                          <p:attrName>ppt_y</p:attrName>
                                        </p:attrNameLst>
                                      </p:cBhvr>
                                      <p:rCtr x="-33472" y="10338"/>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1000"/>
                            </p:stCondLst>
                            <p:childTnLst>
                              <p:par>
                                <p:cTn id="36" presetID="50" presetClass="path" presetSubtype="0" accel="50000" decel="50000" fill="hold" grpId="1" nodeType="afterEffect">
                                  <p:stCondLst>
                                    <p:cond delay="0"/>
                                  </p:stCondLst>
                                  <p:childTnLst>
                                    <p:animMotion origin="layout" path="M 3.61111E-6 -3.46901E-6 L -0.29584 -3.46901E-6 C -0.42882 -3.46901E-6 -0.5915 0.0902 -0.5915 0.16397 L -0.5915 0.3291 " pathEditMode="relative" rAng="0" ptsTypes="AAAA">
                                      <p:cBhvr>
                                        <p:cTn id="37" dur="1000" fill="hold"/>
                                        <p:tgtEl>
                                          <p:spTgt spid="16"/>
                                        </p:tgtEl>
                                        <p:attrNameLst>
                                          <p:attrName>ppt_x</p:attrName>
                                          <p:attrName>ppt_y</p:attrName>
                                        </p:attrNameLst>
                                      </p:cBhvr>
                                      <p:rCtr x="-29583" y="16443"/>
                                    </p:animMotion>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6" presetClass="path" presetSubtype="0" accel="50000" decel="50000" fill="hold" grpId="1" nodeType="clickEffect">
                                  <p:stCondLst>
                                    <p:cond delay="0"/>
                                  </p:stCondLst>
                                  <p:childTnLst>
                                    <p:animMotion origin="layout" path="M -3.61111E-6 -4.20907E-6 L -3.61111E-6 0.29001 C -3.61111E-6 0.42068 0.10903 0.5821 0.19809 0.5821 L 0.39636 0.5821 " pathEditMode="relative" rAng="0" ptsTypes="AAAA">
                                      <p:cBhvr>
                                        <p:cTn id="53" dur="2000" fill="hold"/>
                                        <p:tgtEl>
                                          <p:spTgt spid="15"/>
                                        </p:tgtEl>
                                        <p:attrNameLst>
                                          <p:attrName>ppt_x</p:attrName>
                                          <p:attrName>ppt_y</p:attrName>
                                        </p:attrNameLst>
                                      </p:cBhvr>
                                      <p:rCtr x="19809" y="29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 grpId="0"/>
      <p:bldP spid="13" grpId="0"/>
      <p:bldP spid="14" grpId="0" animBg="1"/>
      <p:bldP spid="14" grpId="1" animBg="1"/>
      <p:bldP spid="15" grpId="0" animBg="1"/>
      <p:bldP spid="15" grpId="1" animBg="1"/>
      <p:bldP spid="16" grpId="0" animBg="1"/>
      <p:bldP spid="16" grpId="1"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 Box 9"/>
          <p:cNvSpPr txBox="1">
            <a:spLocks noChangeArrowheads="1"/>
          </p:cNvSpPr>
          <p:nvPr/>
        </p:nvSpPr>
        <p:spPr bwMode="auto">
          <a:xfrm>
            <a:off x="107504" y="572487"/>
            <a:ext cx="88924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point, of corresponding to the pain syndrome can be determined by patient body palpation. If there are no cutaneous findings in the point and the integrity of cutaneous covering is preserved, then a disposable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cardioelectrode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placed there and the “Diagnostics and correction” procedure by one point shall be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performed.</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43448"/>
            <a:ext cx="7416824" cy="416992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9"/>
          <p:cNvSpPr txBox="1">
            <a:spLocks noChangeArrowheads="1"/>
          </p:cNvSpPr>
          <p:nvPr/>
        </p:nvSpPr>
        <p:spPr bwMode="auto">
          <a:xfrm>
            <a:off x="118454" y="3264659"/>
            <a:ext cx="1285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smtClean="0">
                <a:effectLst>
                  <a:outerShdw blurRad="38100" dist="38100" dir="2700000" algn="tl">
                    <a:srgbClr val="000000">
                      <a:alpha val="43137"/>
                    </a:srgbClr>
                  </a:outerShdw>
                </a:effectLst>
                <a:latin typeface="Calibri" panose="020F0502020204030204" pitchFamily="34" charset="0"/>
              </a:rPr>
              <a:t>Then press the button “Start”.</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15" name="AutoShape 13"/>
          <p:cNvSpPr>
            <a:spLocks noChangeArrowheads="1"/>
          </p:cNvSpPr>
          <p:nvPr/>
        </p:nvSpPr>
        <p:spPr bwMode="auto">
          <a:xfrm>
            <a:off x="300286" y="443723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077072"/>
            <a:ext cx="1450580" cy="9172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Прямоугольник 3"/>
          <p:cNvSpPr/>
          <p:nvPr/>
        </p:nvSpPr>
        <p:spPr>
          <a:xfrm>
            <a:off x="111799" y="1700808"/>
            <a:ext cx="8888186" cy="923330"/>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example: Herniated intervertebral disc. Determine the point of pain syndrome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a patient’s spine by palpation. Set a disposable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cardioelectrode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point of the pain syndrome.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Rectangle 3"/>
          <p:cNvSpPr>
            <a:spLocks noGrp="1" noChangeArrowheads="1"/>
          </p:cNvSpPr>
          <p:nvPr>
            <p:ph type="title"/>
          </p:nvPr>
        </p:nvSpPr>
        <p:spPr>
          <a:xfrm>
            <a:off x="662880" y="72008"/>
            <a:ext cx="8229600" cy="476672"/>
          </a:xfrm>
        </p:spPr>
        <p:txBody>
          <a:body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Diagnostics and correction by the point, </a:t>
            </a:r>
            <a:r>
              <a:rPr lang="en-US"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corresponding to </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pain syndrome in Su </a:t>
            </a:r>
            <a:r>
              <a:rPr lang="en-US" sz="1800" dirty="0" err="1">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Corporeal methods</a:t>
            </a:r>
            <a:endParaRPr lang="ru-RU" altLang="ru-RU" sz="1800" dirty="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705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6" presetClass="path" presetSubtype="0" accel="50000" decel="50000" fill="hold" grpId="1" nodeType="clickEffect">
                                  <p:stCondLst>
                                    <p:cond delay="0"/>
                                  </p:stCondLst>
                                  <p:childTnLst>
                                    <p:animMotion origin="layout" path="M -3.61111E-6 1.59112E-6 L -3.61111E-6 0.15657 C -3.61111E-6 0.22733 0.11337 0.31475 0.20591 0.31475 L 0.41216 0.31475 " pathEditMode="relative" rAng="0" ptsTypes="AAAA">
                                      <p:cBhvr>
                                        <p:cTn id="25" dur="2000" fill="hold"/>
                                        <p:tgtEl>
                                          <p:spTgt spid="15"/>
                                        </p:tgtEl>
                                        <p:attrNameLst>
                                          <p:attrName>ppt_x</p:attrName>
                                          <p:attrName>ppt_y</p:attrName>
                                        </p:attrNameLst>
                                      </p:cBhvr>
                                      <p:rCtr x="20608" y="157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animBg="1"/>
      <p:bldP spid="15" grpId="1"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8680"/>
            <a:ext cx="7772400" cy="2044799"/>
          </a:xfrm>
        </p:spPr>
        <p:txBody>
          <a:bodyPr/>
          <a:lstStyle/>
          <a:p>
            <a:r>
              <a:rPr lang="en-US" sz="3200" dirty="0">
                <a:effectLst>
                  <a:outerShdw blurRad="38100" dist="38100" dir="2700000" algn="tl">
                    <a:srgbClr val="000000">
                      <a:alpha val="43137"/>
                    </a:srgbClr>
                  </a:outerShdw>
                </a:effectLst>
                <a:latin typeface="Calibri" panose="020F0502020204030204" pitchFamily="34" charset="0"/>
              </a:rPr>
              <a:t>Correction of stress </a:t>
            </a:r>
            <a:r>
              <a:rPr lang="en-US" sz="3200" dirty="0" smtClean="0">
                <a:effectLst>
                  <a:outerShdw blurRad="38100" dist="38100" dir="2700000" algn="tl">
                    <a:srgbClr val="000000">
                      <a:alpha val="43137"/>
                    </a:srgbClr>
                  </a:outerShdw>
                </a:effectLst>
                <a:latin typeface="Calibri" panose="020F0502020204030204" pitchFamily="34" charset="0"/>
              </a:rPr>
              <a:t> states.</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rPr>
              <a:t>Diagnostic and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biofeedback</a:t>
            </a:r>
            <a:r>
              <a:rPr lang="en-US" sz="3200" dirty="0">
                <a:effectLst/>
              </a:rPr>
              <a:t> </a:t>
            </a:r>
            <a:r>
              <a:rPr lang="en-US" sz="3200" dirty="0" smtClean="0">
                <a:effectLst>
                  <a:outerShdw blurRad="38100" dist="38100" dir="2700000" algn="tl">
                    <a:srgbClr val="000000">
                      <a:alpha val="43137"/>
                    </a:srgbClr>
                  </a:outerShdw>
                </a:effectLst>
                <a:latin typeface="Calibri" panose="020F0502020204030204" pitchFamily="34" charset="0"/>
              </a:rPr>
              <a:t>corrections </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endParaRPr lang="ru-RU" altLang="ru-RU" sz="3200" dirty="0" smtClean="0">
              <a:effectLst>
                <a:outerShdw blurRad="38100" dist="38100" dir="2700000" algn="tl">
                  <a:srgbClr val="000000">
                    <a:alpha val="43137"/>
                  </a:srgbClr>
                </a:outerShdw>
              </a:effectLst>
              <a:latin typeface="Calibri" panose="020F0502020204030204" pitchFamily="34" charset="0"/>
            </a:endParaRPr>
          </a:p>
        </p:txBody>
      </p:sp>
      <p:sp>
        <p:nvSpPr>
          <p:cNvPr id="2051" name="Rectangle 3"/>
          <p:cNvSpPr>
            <a:spLocks noGrp="1" noChangeArrowheads="1"/>
          </p:cNvSpPr>
          <p:nvPr>
            <p:ph type="subTitle" idx="1"/>
          </p:nvPr>
        </p:nvSpPr>
        <p:spPr>
          <a:xfrm>
            <a:off x="1259632" y="3933056"/>
            <a:ext cx="6400800" cy="2376264"/>
          </a:xfrm>
        </p:spPr>
        <p:txBody>
          <a:bodyPr/>
          <a:lstStyle/>
          <a:p>
            <a:pPr eaLnBrk="1" hangingPunct="1">
              <a:lnSpc>
                <a:spcPct val="80000"/>
              </a:lnSpc>
              <a:defRPr/>
            </a:pPr>
            <a:endPar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“Patient's functional frequencies” - these are individual-specific endogenic frequencies of the person</a:t>
            </a:r>
            <a:endParaRPr lang="ru-RU"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lnSpc>
                <a:spcPct val="80000"/>
              </a:lnSpc>
              <a:defRPr/>
            </a:pPr>
            <a:endPar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2" name="Прямоугольник 1"/>
          <p:cNvSpPr/>
          <p:nvPr/>
        </p:nvSpPr>
        <p:spPr>
          <a:xfrm>
            <a:off x="3555772" y="2492896"/>
            <a:ext cx="1377108" cy="496161"/>
          </a:xfrm>
          <a:prstGeom prst="rect">
            <a:avLst/>
          </a:prstGeom>
        </p:spPr>
        <p:txBody>
          <a:bodyPr wrap="none">
            <a:spAutoFit/>
          </a:bodyPr>
          <a:lstStyle/>
          <a:p>
            <a:pPr eaLnBrk="1" hangingPunct="1">
              <a:lnSpc>
                <a:spcPct val="80000"/>
              </a:lnSpc>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rPr>
              <a:t>4 </a:t>
            </a: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cases</a:t>
            </a:r>
            <a:endParaRPr lang="ru-RU" sz="320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3" name="Прямоугольник 2"/>
          <p:cNvSpPr/>
          <p:nvPr/>
        </p:nvSpPr>
        <p:spPr>
          <a:xfrm>
            <a:off x="3563888" y="3272034"/>
            <a:ext cx="1401346" cy="535531"/>
          </a:xfrm>
          <a:prstGeom prst="rect">
            <a:avLst/>
          </a:prstGeom>
        </p:spPr>
        <p:txBody>
          <a:bodyPr wrap="none">
            <a:spAutoFit/>
          </a:bodyPr>
          <a:lstStyle/>
          <a:p>
            <a:pPr eaLnBrk="1" hangingPunct="1">
              <a:lnSpc>
                <a:spcPct val="80000"/>
              </a:lnSpc>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rPr>
              <a:t>Case 1</a:t>
            </a:r>
          </a:p>
        </p:txBody>
      </p:sp>
    </p:spTree>
    <p:extLst>
      <p:ext uri="{BB962C8B-B14F-4D97-AF65-F5344CB8AC3E}">
        <p14:creationId xmlns:p14="http://schemas.microsoft.com/office/powerpoint/2010/main" val="26001222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fade">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8680"/>
            <a:ext cx="7772400" cy="2044799"/>
          </a:xfrm>
        </p:spPr>
        <p:txBody>
          <a:bodyPr/>
          <a:lstStyle/>
          <a:p>
            <a:r>
              <a:rPr lang="en-US" sz="3200" dirty="0">
                <a:effectLst>
                  <a:outerShdw blurRad="38100" dist="38100" dir="2700000" algn="tl">
                    <a:srgbClr val="000000">
                      <a:alpha val="43137"/>
                    </a:srgbClr>
                  </a:outerShdw>
                </a:effectLst>
                <a:latin typeface="Calibri" panose="020F0502020204030204" pitchFamily="34" charset="0"/>
              </a:rPr>
              <a:t>Correction of </a:t>
            </a:r>
            <a:r>
              <a:rPr lang="en-US" sz="3200">
                <a:effectLst>
                  <a:outerShdw blurRad="38100" dist="38100" dir="2700000" algn="tl">
                    <a:srgbClr val="000000">
                      <a:alpha val="43137"/>
                    </a:srgbClr>
                  </a:outerShdw>
                </a:effectLst>
                <a:latin typeface="Calibri" panose="020F0502020204030204" pitchFamily="34" charset="0"/>
              </a:rPr>
              <a:t>stress </a:t>
            </a:r>
            <a:r>
              <a:rPr lang="en-US" sz="3200" smtClean="0">
                <a:effectLst>
                  <a:outerShdw blurRad="38100" dist="38100" dir="2700000" algn="tl">
                    <a:srgbClr val="000000">
                      <a:alpha val="43137"/>
                    </a:srgbClr>
                  </a:outerShdw>
                </a:effectLst>
                <a:latin typeface="Calibri" panose="020F0502020204030204" pitchFamily="34" charset="0"/>
              </a:rPr>
              <a:t> states.</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rPr>
              <a:t>Diagnostic and correction methods with biological feedback</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endParaRPr lang="ru-RU" altLang="ru-RU" sz="3200" dirty="0" smtClean="0">
              <a:effectLst>
                <a:outerShdw blurRad="38100" dist="38100" dir="2700000" algn="tl">
                  <a:srgbClr val="000000">
                    <a:alpha val="43137"/>
                  </a:srgbClr>
                </a:outerShdw>
              </a:effectLst>
              <a:latin typeface="Calibri" panose="020F0502020204030204" pitchFamily="34" charset="0"/>
            </a:endParaRPr>
          </a:p>
        </p:txBody>
      </p:sp>
      <p:sp>
        <p:nvSpPr>
          <p:cNvPr id="2051" name="Rectangle 3"/>
          <p:cNvSpPr>
            <a:spLocks noGrp="1" noChangeArrowheads="1"/>
          </p:cNvSpPr>
          <p:nvPr>
            <p:ph type="subTitle" idx="1"/>
          </p:nvPr>
        </p:nvSpPr>
        <p:spPr>
          <a:xfrm>
            <a:off x="1259632" y="2492896"/>
            <a:ext cx="6400800" cy="2952328"/>
          </a:xfrm>
        </p:spPr>
        <p:txBody>
          <a:bodyPr/>
          <a:lstStyle/>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Case </a:t>
            </a:r>
            <a:r>
              <a:rPr lang="ru-RU" sz="3200" dirty="0">
                <a:solidFill>
                  <a:schemeClr val="tx2"/>
                </a:solidFill>
                <a:effectLst>
                  <a:outerShdw blurRad="38100" dist="38100" dir="2700000" algn="tl">
                    <a:srgbClr val="000000">
                      <a:alpha val="43137"/>
                    </a:srgbClr>
                  </a:outerShdw>
                </a:effectLst>
                <a:latin typeface="Calibri" panose="020F0502020204030204" pitchFamily="34" charset="0"/>
              </a:rPr>
              <a:t>4</a:t>
            </a:r>
            <a:endPar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a:p>
            <a:pPr eaLnBrk="1" hangingPunct="1">
              <a:lnSpc>
                <a:spcPct val="80000"/>
              </a:lnSpc>
              <a:defRPr/>
            </a:pPr>
            <a:endParaRPr lang="en-US" sz="3200" dirty="0" smtClean="0">
              <a:solidFill>
                <a:schemeClr val="tx2"/>
              </a:solidFill>
              <a:effectLst/>
              <a:latin typeface="Calibri" panose="020F0502020204030204" pitchFamily="34" charset="0"/>
              <a:cs typeface="Calibri" panose="020F0502020204030204" pitchFamily="34" charset="0"/>
            </a:endParaRPr>
          </a:p>
          <a:p>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Formulation of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reflexotherapy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electrostimulating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therapy) in accordance with patient’s symptomology and illnesses.</a:t>
            </a:r>
            <a:endParaRPr lang="ru-RU"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individual human exogenous frequencies</a:t>
            </a:r>
            <a:endPar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39282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fade">
                                      <p:cBhvr>
                                        <p:cTn id="22"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492896"/>
            <a:ext cx="7503046" cy="421840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3"/>
          <p:cNvSpPr txBox="1">
            <a:spLocks noChangeArrowheads="1"/>
          </p:cNvSpPr>
          <p:nvPr/>
        </p:nvSpPr>
        <p:spPr bwMode="auto">
          <a:xfrm>
            <a:off x="671764" y="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individual human exogenous frequencies</a:t>
            </a:r>
            <a:r>
              <a:rPr lang="en-US" sz="1800" dirty="0" smtClean="0">
                <a:solidFill>
                  <a:srgbClr val="FFFF00"/>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00"/>
              </a:solidFill>
              <a:effectLst>
                <a:outerShdw blurRad="38100" dist="38100" dir="2700000" algn="tl">
                  <a:srgbClr val="000000">
                    <a:alpha val="43137"/>
                  </a:srgbClr>
                </a:outerShdw>
              </a:effectLst>
              <a:latin typeface="Calibri" panose="020F0502020204030204" pitchFamily="34" charset="0"/>
            </a:endParaRPr>
          </a:p>
        </p:txBody>
      </p:sp>
      <p:sp>
        <p:nvSpPr>
          <p:cNvPr id="8" name="Rectangle 4"/>
          <p:cNvSpPr txBox="1">
            <a:spLocks noChangeArrowheads="1"/>
          </p:cNvSpPr>
          <p:nvPr/>
        </p:nvSpPr>
        <p:spPr bwMode="auto">
          <a:xfrm>
            <a:off x="251520" y="404664"/>
            <a:ext cx="8568630" cy="8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function presumes a lack of a primary diagnostics in the existing “ROFES” methods. Accordingly, this function may be non-specific and could be run from the initial screen "Patient Selection</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AutoShape 13"/>
          <p:cNvSpPr>
            <a:spLocks noChangeArrowheads="1"/>
          </p:cNvSpPr>
          <p:nvPr/>
        </p:nvSpPr>
        <p:spPr bwMode="auto">
          <a:xfrm>
            <a:off x="384720" y="227699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3" name="Text Box 9"/>
          <p:cNvSpPr txBox="1">
            <a:spLocks noChangeArrowheads="1"/>
          </p:cNvSpPr>
          <p:nvPr/>
        </p:nvSpPr>
        <p:spPr bwMode="auto">
          <a:xfrm>
            <a:off x="262470" y="1556792"/>
            <a:ext cx="6613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Press the button “Correction of symptomology</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485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6" presetClass="path" presetSubtype="0" accel="50000" decel="50000" fill="hold" grpId="1" nodeType="clickEffect">
                                  <p:stCondLst>
                                    <p:cond delay="0"/>
                                  </p:stCondLst>
                                  <p:childTnLst>
                                    <p:animMotion origin="layout" path="M 5E-6 -3.55227E-6 L 5E-6 0.29394 C 5E-6 0.42692 0.03247 0.59274 0.05955 0.59274 L 0.11945 0.59274 " pathEditMode="relative" rAng="0" ptsTypes="AAAA">
                                      <p:cBhvr>
                                        <p:cTn id="25" dur="2000" fill="hold"/>
                                        <p:tgtEl>
                                          <p:spTgt spid="12"/>
                                        </p:tgtEl>
                                        <p:attrNameLst>
                                          <p:attrName>ppt_x</p:attrName>
                                          <p:attrName>ppt_y</p:attrName>
                                        </p:attrNameLst>
                                      </p:cBhvr>
                                      <p:rCtr x="5972" y="29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2" grpId="1"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062" y="2633730"/>
            <a:ext cx="7364302" cy="414039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020" name="Rectangle 4"/>
          <p:cNvSpPr>
            <a:spLocks noGrp="1" noChangeArrowheads="1"/>
          </p:cNvSpPr>
          <p:nvPr>
            <p:ph type="body" sz="half" idx="1"/>
          </p:nvPr>
        </p:nvSpPr>
        <p:spPr>
          <a:xfrm>
            <a:off x="251520" y="350560"/>
            <a:ext cx="8568630" cy="700863"/>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rPr>
              <a:t>The screen  </a:t>
            </a:r>
            <a:r>
              <a:rPr lang="en-US" sz="1800" dirty="0">
                <a:effectLst>
                  <a:outerShdw blurRad="38100" dist="38100" dir="2700000" algn="tl">
                    <a:srgbClr val="000000">
                      <a:alpha val="43137"/>
                    </a:srgbClr>
                  </a:outerShdw>
                </a:effectLst>
                <a:latin typeface="Calibri" panose="020F0502020204030204" pitchFamily="34" charset="0"/>
              </a:rPr>
              <a:t>“Frequency generator”</a:t>
            </a:r>
            <a:r>
              <a:rPr lang="en-US" sz="1800" dirty="0" smtClean="0">
                <a:effectLst>
                  <a:outerShdw blurRad="38100" dist="38100" dir="2700000" algn="tl">
                    <a:srgbClr val="000000">
                      <a:alpha val="43137"/>
                    </a:srgbClr>
                  </a:outerShdw>
                </a:effectLst>
                <a:latin typeface="Calibri" panose="020F0502020204030204" pitchFamily="34" charset="0"/>
              </a:rPr>
              <a:t> </a:t>
            </a:r>
            <a:r>
              <a:rPr lang="en-US" sz="1800" dirty="0">
                <a:effectLst>
                  <a:outerShdw blurRad="38100" dist="38100" dir="2700000" algn="tl">
                    <a:srgbClr val="000000">
                      <a:alpha val="43137"/>
                    </a:srgbClr>
                  </a:outerShdw>
                </a:effectLst>
                <a:latin typeface="Calibri" panose="020F0502020204030204" pitchFamily="34" charset="0"/>
              </a:rPr>
              <a:t>opens up</a:t>
            </a:r>
            <a:endParaRPr lang="ru-RU" altLang="ru-RU" sz="1800" dirty="0">
              <a:effectLst>
                <a:outerShdw blurRad="38100" dist="38100" dir="2700000" algn="tl">
                  <a:srgbClr val="000000">
                    <a:alpha val="43137"/>
                  </a:srgbClr>
                </a:outerShdw>
              </a:effectLst>
              <a:latin typeface="Calibri" panose="020F0502020204030204" pitchFamily="34" charset="0"/>
            </a:endParaRPr>
          </a:p>
          <a:p>
            <a:pPr marL="0" indent="0">
              <a:buNone/>
            </a:pPr>
            <a:endParaRPr lang="ru-RU" sz="1800" dirty="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179512" y="692696"/>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Activate the mode below “Treatment formulation by symptomology"  by ticking the box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_v_</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next to "On".</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5" name="AutoShape 13"/>
          <p:cNvSpPr>
            <a:spLocks noChangeArrowheads="1"/>
          </p:cNvSpPr>
          <p:nvPr/>
        </p:nvSpPr>
        <p:spPr bwMode="auto">
          <a:xfrm rot="10645722">
            <a:off x="8177024" y="2879425"/>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9" name="Text Box 9"/>
          <p:cNvSpPr txBox="1">
            <a:spLocks noChangeArrowheads="1"/>
          </p:cNvSpPr>
          <p:nvPr/>
        </p:nvSpPr>
        <p:spPr bwMode="auto">
          <a:xfrm>
            <a:off x="0" y="4743177"/>
            <a:ext cx="16196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Them </a:t>
            </a:r>
            <a:r>
              <a:rPr lang="en-US" dirty="0" smtClean="0">
                <a:effectLst>
                  <a:outerShdw blurRad="38100" dist="38100" dir="2700000" algn="tl">
                    <a:srgbClr val="000000">
                      <a:alpha val="43137"/>
                    </a:srgbClr>
                  </a:outerShdw>
                </a:effectLst>
                <a:latin typeface="Calibri" panose="020F0502020204030204" pitchFamily="34" charset="0"/>
              </a:rPr>
              <a:t>press</a:t>
            </a:r>
            <a:endParaRPr lang="ru-RU" dirty="0" smtClean="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 the button “</a:t>
            </a:r>
            <a:r>
              <a:rPr lang="en-US" dirty="0" err="1" smtClean="0">
                <a:effectLst>
                  <a:outerShdw blurRad="38100" dist="38100" dir="2700000" algn="tl">
                    <a:srgbClr val="000000">
                      <a:alpha val="43137"/>
                    </a:srgbClr>
                  </a:outerShdw>
                </a:effectLst>
                <a:latin typeface="Calibri" panose="020F0502020204030204" pitchFamily="34" charset="0"/>
              </a:rPr>
              <a:t>Seach</a:t>
            </a:r>
            <a:r>
              <a:rPr lang="en-US" dirty="0" smtClean="0">
                <a:effectLst>
                  <a:outerShdw blurRad="38100" dist="38100" dir="2700000" algn="tl">
                    <a:srgbClr val="000000">
                      <a:alpha val="43137"/>
                    </a:srgbClr>
                  </a:outerShdw>
                </a:effectLst>
                <a:latin typeface="Calibri" panose="020F0502020204030204" pitchFamily="34" charset="0"/>
              </a:rPr>
              <a:t>”</a:t>
            </a:r>
          </a:p>
        </p:txBody>
      </p:sp>
      <p:sp>
        <p:nvSpPr>
          <p:cNvPr id="3" name="Прямоугольник 2"/>
          <p:cNvSpPr/>
          <p:nvPr/>
        </p:nvSpPr>
        <p:spPr>
          <a:xfrm>
            <a:off x="179512" y="1270501"/>
            <a:ext cx="9036496" cy="646331"/>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Enter the patient’s symptom into the text box of the classifier. If the symptom is a phrase, tick the box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_v_</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next to the “Exact phrase".</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AutoShape 13"/>
          <p:cNvSpPr>
            <a:spLocks noChangeArrowheads="1"/>
          </p:cNvSpPr>
          <p:nvPr/>
        </p:nvSpPr>
        <p:spPr bwMode="auto">
          <a:xfrm>
            <a:off x="395536" y="263691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4" name="Text Box 9"/>
          <p:cNvSpPr txBox="1">
            <a:spLocks noChangeArrowheads="1"/>
          </p:cNvSpPr>
          <p:nvPr/>
        </p:nvSpPr>
        <p:spPr bwMode="auto">
          <a:xfrm>
            <a:off x="179512" y="1935416"/>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an example let's take symptom "depression" for a male patient. Enter this symptom into the text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box.</a:t>
            </a:r>
            <a:endParaRPr lang="ru-RU" alt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AutoShape 13"/>
          <p:cNvSpPr>
            <a:spLocks noChangeArrowheads="1"/>
          </p:cNvSpPr>
          <p:nvPr/>
        </p:nvSpPr>
        <p:spPr bwMode="auto">
          <a:xfrm>
            <a:off x="300286" y="566124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8" name="Rectangle 3"/>
          <p:cNvSpPr txBox="1">
            <a:spLocks noChangeArrowheads="1"/>
          </p:cNvSpPr>
          <p:nvPr/>
        </p:nvSpPr>
        <p:spPr bwMode="auto">
          <a:xfrm>
            <a:off x="671764" y="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individual human exogenous frequencies</a:t>
            </a:r>
            <a:r>
              <a:rPr lang="en-US" sz="1800" dirty="0" smtClean="0">
                <a:solidFill>
                  <a:srgbClr val="FFFF00"/>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11493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6025"/>
                                        </p:tgtEl>
                                        <p:attrNameLst>
                                          <p:attrName>style.visibility</p:attrName>
                                        </p:attrNameLst>
                                      </p:cBhvr>
                                      <p:to>
                                        <p:strVal val="visible"/>
                                      </p:to>
                                    </p:set>
                                    <p:animEffect transition="in" filter="wipe(down)">
                                      <p:cBhvr>
                                        <p:cTn id="15" dur="500"/>
                                        <p:tgtEl>
                                          <p:spTgt spid="86025"/>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6" presetClass="path" presetSubtype="0" accel="50000" decel="50000" fill="hold" grpId="1" nodeType="clickEffect">
                                  <p:stCondLst>
                                    <p:cond delay="0"/>
                                  </p:stCondLst>
                                  <p:childTnLst>
                                    <p:animMotion origin="layout" path="M -2.77778E-7 -1.23959E-6 L -2.77778E-7 0.26827 C -2.77778E-7 0.38922 0.04497 0.54024 0.08247 0.54024 L 0.16545 0.54024 " pathEditMode="relative" rAng="0" ptsTypes="AAAA">
                                      <p:cBhvr>
                                        <p:cTn id="23" dur="2000" fill="hold"/>
                                        <p:tgtEl>
                                          <p:spTgt spid="12"/>
                                        </p:tgtEl>
                                        <p:attrNameLst>
                                          <p:attrName>ppt_x</p:attrName>
                                          <p:attrName>ppt_y</p:attrName>
                                        </p:attrNameLst>
                                      </p:cBhvr>
                                      <p:rCtr x="8264" y="27012"/>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36" presetClass="path" presetSubtype="0" accel="50000" decel="50000" fill="hold" grpId="1" nodeType="clickEffect">
                                  <p:stCondLst>
                                    <p:cond delay="0"/>
                                  </p:stCondLst>
                                  <p:childTnLst>
                                    <p:animMotion origin="layout" path="M -0.00069 -0.00093 L -0.00069 0.2604 C -0.00069 0.37789 -0.14462 0.52567 -0.26371 0.52567 L -0.52812 0.52567 " pathEditMode="relative" rAng="-10800000" ptsTypes="AAAA">
                                      <p:cBhvr>
                                        <p:cTn id="39" dur="2000" fill="hold"/>
                                        <p:tgtEl>
                                          <p:spTgt spid="15"/>
                                        </p:tgtEl>
                                        <p:attrNameLst>
                                          <p:attrName>ppt_x</p:attrName>
                                          <p:attrName>ppt_y</p:attrName>
                                        </p:attrNameLst>
                                      </p:cBhvr>
                                      <p:rCtr x="-26372" y="26341"/>
                                    </p:animMotion>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36" presetClass="path" presetSubtype="0" accel="50000" decel="50000" fill="hold" grpId="1" nodeType="clickEffect">
                                  <p:stCondLst>
                                    <p:cond delay="0"/>
                                  </p:stCondLst>
                                  <p:childTnLst>
                                    <p:animMotion origin="layout" path="M -3.61111E-6 4.46809E-6 L -3.61111E-6 0.0592 C -3.61111E-6 0.08626 0.04809 0.12072 0.08768 0.12072 L 0.17587 0.12072 " pathEditMode="relative" rAng="0" ptsTypes="AAAA">
                                      <p:cBhvr>
                                        <p:cTn id="51" dur="2000" fill="hold"/>
                                        <p:tgtEl>
                                          <p:spTgt spid="16"/>
                                        </p:tgtEl>
                                        <p:attrNameLst>
                                          <p:attrName>ppt_x</p:attrName>
                                          <p:attrName>ppt_y</p:attrName>
                                        </p:attrNameLst>
                                      </p:cBhvr>
                                      <p:rCtr x="8785" y="60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15" grpId="0" animBg="1"/>
      <p:bldP spid="15" grpId="1" animBg="1"/>
      <p:bldP spid="9" grpId="0"/>
      <p:bldP spid="3" grpId="0"/>
      <p:bldP spid="12" grpId="0" animBg="1"/>
      <p:bldP spid="12" grpId="1" animBg="1"/>
      <p:bldP spid="14"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062" y="2633730"/>
            <a:ext cx="7364302" cy="414039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020" name="Rectangle 4"/>
          <p:cNvSpPr>
            <a:spLocks noGrp="1" noChangeArrowheads="1"/>
          </p:cNvSpPr>
          <p:nvPr>
            <p:ph type="body" sz="half" idx="1"/>
          </p:nvPr>
        </p:nvSpPr>
        <p:spPr>
          <a:xfrm>
            <a:off x="251520" y="350560"/>
            <a:ext cx="8568630" cy="918200"/>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program will display in the central table all meridians’ points, and specific frequencies, which contain a term "depression". In section "Indications" the word "depression" is highlighted in green</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5" name="AutoShape 13"/>
          <p:cNvSpPr>
            <a:spLocks noChangeArrowheads="1"/>
          </p:cNvSpPr>
          <p:nvPr/>
        </p:nvSpPr>
        <p:spPr bwMode="auto">
          <a:xfrm rot="10645722">
            <a:off x="8177024" y="2879425"/>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9" name="Text Box 9"/>
          <p:cNvSpPr txBox="1">
            <a:spLocks noChangeArrowheads="1"/>
          </p:cNvSpPr>
          <p:nvPr/>
        </p:nvSpPr>
        <p:spPr bwMode="auto">
          <a:xfrm>
            <a:off x="-55821" y="3216458"/>
            <a:ext cx="1619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to attach the electrodes?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that press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button “Model Type”</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Прямоугольник 2"/>
          <p:cNvSpPr/>
          <p:nvPr/>
        </p:nvSpPr>
        <p:spPr>
          <a:xfrm>
            <a:off x="179512" y="1137518"/>
            <a:ext cx="9036496" cy="923330"/>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 analysis of symptomology, displayed in a table of Points of Stimulation and Frequencies, select the symptoms with the most relevant anamnestic data for the patient. For this purpose, tick the box _</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 in a column "Select".</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AutoShape 13"/>
          <p:cNvSpPr>
            <a:spLocks noChangeArrowheads="1"/>
          </p:cNvSpPr>
          <p:nvPr/>
        </p:nvSpPr>
        <p:spPr bwMode="auto">
          <a:xfrm>
            <a:off x="395536" y="263691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4" name="Text Box 9"/>
          <p:cNvSpPr txBox="1">
            <a:spLocks noChangeArrowheads="1"/>
          </p:cNvSpPr>
          <p:nvPr/>
        </p:nvSpPr>
        <p:spPr bwMode="auto">
          <a:xfrm>
            <a:off x="179512" y="1935416"/>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With that the selected points and frequencies are transferred to the central table and highlighted with blue</a:t>
            </a:r>
            <a:endParaRPr lang="ru-RU" altLang="ru-RU" dirty="0">
              <a:latin typeface="Calibri" panose="020F0502020204030204" pitchFamily="34" charset="0"/>
              <a:cs typeface="Calibri" panose="020F0502020204030204" pitchFamily="34" charset="0"/>
            </a:endParaRPr>
          </a:p>
        </p:txBody>
      </p:sp>
      <p:sp>
        <p:nvSpPr>
          <p:cNvPr id="16" name="AutoShape 13"/>
          <p:cNvSpPr>
            <a:spLocks noChangeArrowheads="1"/>
          </p:cNvSpPr>
          <p:nvPr/>
        </p:nvSpPr>
        <p:spPr bwMode="auto">
          <a:xfrm>
            <a:off x="300286" y="4293220"/>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8" name="AutoShape 13"/>
          <p:cNvSpPr>
            <a:spLocks noChangeArrowheads="1"/>
          </p:cNvSpPr>
          <p:nvPr/>
        </p:nvSpPr>
        <p:spPr bwMode="auto">
          <a:xfrm>
            <a:off x="452686" y="5733380"/>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7" name="Rectangle 3"/>
          <p:cNvSpPr txBox="1">
            <a:spLocks noChangeArrowheads="1"/>
          </p:cNvSpPr>
          <p:nvPr/>
        </p:nvSpPr>
        <p:spPr bwMode="auto">
          <a:xfrm>
            <a:off x="671764" y="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individual human exogenous frequencies</a:t>
            </a:r>
            <a:r>
              <a:rPr lang="en-US" sz="1800" dirty="0" smtClean="0">
                <a:solidFill>
                  <a:srgbClr val="FFFF00"/>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7476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6" presetClass="path" presetSubtype="0" accel="50000" decel="50000" fill="hold" grpId="1" nodeType="clickEffect">
                                  <p:stCondLst>
                                    <p:cond delay="0"/>
                                  </p:stCondLst>
                                  <p:childTnLst>
                                    <p:animMotion origin="layout" path="M -2.77778E-7 -1.23959E-6 L -2.77778E-7 0.22595 C -2.77778E-7 0.32817 0.21667 0.45629 0.39653 0.45629 L 0.79549 0.45629 " pathEditMode="relative" rAng="0" ptsTypes="AAAA">
                                      <p:cBhvr>
                                        <p:cTn id="15" dur="2000" fill="hold"/>
                                        <p:tgtEl>
                                          <p:spTgt spid="12"/>
                                        </p:tgtEl>
                                        <p:attrNameLst>
                                          <p:attrName>ppt_x</p:attrName>
                                          <p:attrName>ppt_y</p:attrName>
                                        </p:attrNameLst>
                                      </p:cBhvr>
                                      <p:rCtr x="39774" y="22803"/>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6" presetClass="path" presetSubtype="0" accel="50000" decel="50000" fill="hold" grpId="1" nodeType="clickEffect">
                                  <p:stCondLst>
                                    <p:cond delay="0"/>
                                  </p:stCondLst>
                                  <p:childTnLst>
                                    <p:animMotion origin="layout" path="M 4.44444E-6 2.46068E-6 L 4.44444E-6 0.06429 C 4.44444E-6 0.09297 -0.04497 0.12858 -0.08264 0.12858 L -0.16598 0.12858 " pathEditMode="relative" rAng="-10800000" ptsTypes="AAAA">
                                      <p:cBhvr>
                                        <p:cTn id="26" dur="2000" fill="hold"/>
                                        <p:tgtEl>
                                          <p:spTgt spid="15"/>
                                        </p:tgtEl>
                                        <p:attrNameLst>
                                          <p:attrName>ppt_x</p:attrName>
                                          <p:attrName>ppt_y</p:attrName>
                                        </p:attrNameLst>
                                      </p:cBhvr>
                                      <p:rCtr x="-8299" y="6429"/>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6" presetClass="path" presetSubtype="0" accel="50000" decel="50000" fill="hold" grpId="1" nodeType="clickEffect">
                                  <p:stCondLst>
                                    <p:cond delay="0"/>
                                  </p:stCondLst>
                                  <p:childTnLst>
                                    <p:animMotion origin="layout" path="M -3.61111E-6 -3.08048E-6 L -3.61111E-6 0.05921 C -3.61111E-6 0.08627 0.03073 0.12072 0.05625 0.12072 L 0.11268 0.12072 " pathEditMode="relative" rAng="0" ptsTypes="AAAA">
                                      <p:cBhvr>
                                        <p:cTn id="39" dur="2000" fill="hold"/>
                                        <p:tgtEl>
                                          <p:spTgt spid="16"/>
                                        </p:tgtEl>
                                        <p:attrNameLst>
                                          <p:attrName>ppt_x</p:attrName>
                                          <p:attrName>ppt_y</p:attrName>
                                        </p:attrNameLst>
                                      </p:cBhvr>
                                      <p:rCtr x="5642" y="6036"/>
                                    </p:animMotion>
                                  </p:childTnLst>
                                </p:cTn>
                              </p:par>
                            </p:childTnLst>
                          </p:cTn>
                        </p:par>
                        <p:par>
                          <p:cTn id="40" fill="hold">
                            <p:stCondLst>
                              <p:cond delay="20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par>
                          <p:cTn id="44" fill="hold">
                            <p:stCondLst>
                              <p:cond delay="25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6" presetClass="path" presetSubtype="0" accel="50000" decel="50000" fill="hold" grpId="1" nodeType="clickEffect">
                                  <p:stCondLst>
                                    <p:cond delay="0"/>
                                  </p:stCondLst>
                                  <p:childTnLst>
                                    <p:animMotion origin="layout" path="M -2.77778E-7 -3.82979E-6 L -2.77778E-7 -0.02335 C -2.77778E-7 -0.03399 0.16146 -0.04741 0.29566 -0.04741 L 0.59236 -0.04741 " pathEditMode="relative" rAng="0" ptsTypes="AAAA">
                                      <p:cBhvr>
                                        <p:cTn id="51" dur="2000" fill="hold"/>
                                        <p:tgtEl>
                                          <p:spTgt spid="18"/>
                                        </p:tgtEl>
                                        <p:attrNameLst>
                                          <p:attrName>ppt_x</p:attrName>
                                          <p:attrName>ppt_y</p:attrName>
                                        </p:attrNameLst>
                                      </p:cBhvr>
                                      <p:rCtr x="29618" y="-23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15" grpId="0" animBg="1"/>
      <p:bldP spid="15" grpId="1" animBg="1"/>
      <p:bldP spid="9" grpId="0"/>
      <p:bldP spid="3" grpId="0"/>
      <p:bldP spid="12" grpId="0" animBg="1"/>
      <p:bldP spid="12" grpId="1" animBg="1"/>
      <p:bldP spid="14" grpId="0"/>
      <p:bldP spid="16" grpId="0" animBg="1"/>
      <p:bldP spid="16"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36913"/>
            <a:ext cx="7353700" cy="4137216"/>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020" name="Rectangle 4"/>
          <p:cNvSpPr>
            <a:spLocks noGrp="1" noChangeArrowheads="1"/>
          </p:cNvSpPr>
          <p:nvPr>
            <p:ph type="body" sz="half" idx="1"/>
          </p:nvPr>
        </p:nvSpPr>
        <p:spPr>
          <a:xfrm>
            <a:off x="251520" y="350561"/>
            <a:ext cx="8568630" cy="414144"/>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rPr>
              <a:t>The screen  “Meridians” </a:t>
            </a:r>
            <a:r>
              <a:rPr lang="en-US" sz="1800" dirty="0">
                <a:effectLst>
                  <a:outerShdw blurRad="38100" dist="38100" dir="2700000" algn="tl">
                    <a:srgbClr val="000000">
                      <a:alpha val="43137"/>
                    </a:srgbClr>
                  </a:outerShdw>
                </a:effectLst>
                <a:latin typeface="Calibri" panose="020F0502020204030204" pitchFamily="34" charset="0"/>
              </a:rPr>
              <a:t>opens up</a:t>
            </a:r>
            <a:endParaRPr lang="ru-RU" altLang="ru-RU" sz="1800" dirty="0">
              <a:effectLst>
                <a:outerShdw blurRad="38100" dist="38100" dir="2700000" algn="tl">
                  <a:srgbClr val="000000">
                    <a:alpha val="43137"/>
                  </a:srgbClr>
                </a:outerShdw>
              </a:effectLst>
              <a:latin typeface="Calibri" panose="020F0502020204030204" pitchFamily="34" charset="0"/>
            </a:endParaRPr>
          </a:p>
          <a:p>
            <a:pPr marL="0" indent="0">
              <a:buNone/>
            </a:pPr>
            <a:endParaRPr lang="ru-RU" sz="1800" dirty="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179512" y="692696"/>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3-D human model indicates locations of points, and the anatomical topology is indicated in the text box below at the activation of lines in the central table.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5" name="AutoShape 13"/>
          <p:cNvSpPr>
            <a:spLocks noChangeArrowheads="1"/>
          </p:cNvSpPr>
          <p:nvPr/>
        </p:nvSpPr>
        <p:spPr bwMode="auto">
          <a:xfrm rot="10645722">
            <a:off x="8177024" y="2879425"/>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9" name="Text Box 9"/>
          <p:cNvSpPr txBox="1">
            <a:spLocks noChangeArrowheads="1"/>
          </p:cNvSpPr>
          <p:nvPr/>
        </p:nvSpPr>
        <p:spPr bwMode="auto">
          <a:xfrm>
            <a:off x="0" y="4743177"/>
            <a:ext cx="16196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Them </a:t>
            </a:r>
            <a:r>
              <a:rPr lang="en-US" dirty="0" smtClean="0">
                <a:effectLst>
                  <a:outerShdw blurRad="38100" dist="38100" dir="2700000" algn="tl">
                    <a:srgbClr val="000000">
                      <a:alpha val="43137"/>
                    </a:srgbClr>
                  </a:outerShdw>
                </a:effectLst>
                <a:latin typeface="Calibri" panose="020F0502020204030204" pitchFamily="34" charset="0"/>
              </a:rPr>
              <a:t>click the </a:t>
            </a:r>
            <a:endParaRPr lang="ru-RU" dirty="0" smtClean="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rPr>
              <a:t>button </a:t>
            </a:r>
            <a:r>
              <a:rPr lang="en-US" dirty="0" smtClean="0">
                <a:effectLst>
                  <a:outerShdw blurRad="38100" dist="38100" dir="2700000" algn="tl">
                    <a:srgbClr val="000000">
                      <a:alpha val="43137"/>
                    </a:srgbClr>
                  </a:outerShdw>
                </a:effectLst>
                <a:latin typeface="Calibri" panose="020F0502020204030204" pitchFamily="34" charset="0"/>
              </a:rPr>
              <a:t>“Exit”</a:t>
            </a:r>
          </a:p>
        </p:txBody>
      </p:sp>
      <p:sp>
        <p:nvSpPr>
          <p:cNvPr id="3" name="Прямоугольник 2"/>
          <p:cNvSpPr/>
          <p:nvPr/>
        </p:nvSpPr>
        <p:spPr>
          <a:xfrm>
            <a:off x="173035" y="1329764"/>
            <a:ext cx="5184576" cy="1200329"/>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Apply the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cardioelectrodes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chosen points. If the selected points are located at the areas where stationary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cardioelectrodes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hard to install, attach disposable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cardioelectrodes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such locations</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2" name="AutoShape 13"/>
          <p:cNvSpPr>
            <a:spLocks noChangeArrowheads="1"/>
          </p:cNvSpPr>
          <p:nvPr/>
        </p:nvSpPr>
        <p:spPr bwMode="auto">
          <a:xfrm>
            <a:off x="395536" y="263691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6" name="AutoShape 13"/>
          <p:cNvSpPr>
            <a:spLocks noChangeArrowheads="1"/>
          </p:cNvSpPr>
          <p:nvPr/>
        </p:nvSpPr>
        <p:spPr bwMode="auto">
          <a:xfrm>
            <a:off x="300286" y="357301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pic>
        <p:nvPicPr>
          <p:cNvPr id="17" name="Picture 5" descr="D:\D-disk\Docum\Reklamar\Rofes\Описание ПО РОФЭС\перевод инструкции\Image\One-time electro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329764"/>
            <a:ext cx="1725478" cy="1507777"/>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752" y="5805264"/>
            <a:ext cx="1493912" cy="923330"/>
          </a:xfrm>
          <a:prstGeom prst="rect">
            <a:avLst/>
          </a:prstGeom>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rPr>
              <a:t>Them </a:t>
            </a:r>
            <a:r>
              <a:rPr lang="en-US" dirty="0" smtClean="0">
                <a:effectLst>
                  <a:outerShdw blurRad="38100" dist="38100" dir="2700000" algn="tl">
                    <a:srgbClr val="000000">
                      <a:alpha val="43137"/>
                    </a:srgbClr>
                  </a:outerShdw>
                </a:effectLst>
                <a:latin typeface="Calibri" panose="020F0502020204030204" pitchFamily="34" charset="0"/>
              </a:rPr>
              <a:t>click</a:t>
            </a:r>
            <a:endParaRPr lang="ru-RU" dirty="0">
              <a:effectLst>
                <a:outerShdw blurRad="38100" dist="38100" dir="2700000" algn="tl">
                  <a:srgbClr val="000000">
                    <a:alpha val="43137"/>
                  </a:srgbClr>
                </a:outerShdw>
              </a:effectLst>
              <a:latin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rPr>
              <a:t>the </a:t>
            </a:r>
            <a:r>
              <a:rPr lang="en-US" dirty="0">
                <a:effectLst>
                  <a:outerShdw blurRad="38100" dist="38100" dir="2700000" algn="tl">
                    <a:srgbClr val="000000">
                      <a:alpha val="43137"/>
                    </a:srgbClr>
                  </a:outerShdw>
                </a:effectLst>
                <a:latin typeface="Calibri" panose="020F0502020204030204" pitchFamily="34" charset="0"/>
              </a:rPr>
              <a:t>button “</a:t>
            </a:r>
            <a:r>
              <a:rPr lang="en-US" dirty="0" smtClean="0">
                <a:effectLst>
                  <a:outerShdw blurRad="38100" dist="38100" dir="2700000" algn="tl">
                    <a:srgbClr val="000000">
                      <a:alpha val="43137"/>
                    </a:srgbClr>
                  </a:outerShdw>
                </a:effectLst>
                <a:latin typeface="Calibri" panose="020F0502020204030204" pitchFamily="34" charset="0"/>
              </a:rPr>
              <a:t>Correction</a:t>
            </a:r>
            <a:r>
              <a:rPr lang="en-US" dirty="0">
                <a:effectLst>
                  <a:outerShdw blurRad="38100" dist="38100" dir="2700000" algn="tl">
                    <a:srgbClr val="000000">
                      <a:alpha val="43137"/>
                    </a:srgbClr>
                  </a:outerShdw>
                </a:effectLst>
                <a:latin typeface="Calibri" panose="020F0502020204030204" pitchFamily="34" charset="0"/>
              </a:rPr>
              <a:t>”</a:t>
            </a:r>
          </a:p>
        </p:txBody>
      </p:sp>
      <p:sp>
        <p:nvSpPr>
          <p:cNvPr id="18" name="AutoShape 13"/>
          <p:cNvSpPr>
            <a:spLocks noChangeArrowheads="1"/>
          </p:cNvSpPr>
          <p:nvPr/>
        </p:nvSpPr>
        <p:spPr bwMode="auto">
          <a:xfrm>
            <a:off x="300286" y="5589364"/>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9" name="Rectangle 3"/>
          <p:cNvSpPr txBox="1">
            <a:spLocks noChangeArrowheads="1"/>
          </p:cNvSpPr>
          <p:nvPr/>
        </p:nvSpPr>
        <p:spPr bwMode="auto">
          <a:xfrm>
            <a:off x="671764" y="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sz="1800"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are individual human exogenous frequencies</a:t>
            </a:r>
            <a:r>
              <a:rPr lang="en-US" sz="1800" dirty="0" smtClean="0">
                <a:solidFill>
                  <a:srgbClr val="FFFF00"/>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52517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025"/>
                                        </p:tgtEl>
                                        <p:attrNameLst>
                                          <p:attrName>style.visibility</p:attrName>
                                        </p:attrNameLst>
                                      </p:cBhvr>
                                      <p:to>
                                        <p:strVal val="visible"/>
                                      </p:to>
                                    </p:set>
                                    <p:animEffect transition="in" filter="wipe(down)">
                                      <p:cBhvr>
                                        <p:cTn id="12" dur="500"/>
                                        <p:tgtEl>
                                          <p:spTgt spid="86025"/>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6" presetClass="path" presetSubtype="0" accel="50000" decel="50000" fill="hold" grpId="1" nodeType="clickEffect">
                                  <p:stCondLst>
                                    <p:cond delay="0"/>
                                  </p:stCondLst>
                                  <p:childTnLst>
                                    <p:animMotion origin="layout" path="M -2.77778E-7 -1.23959E-6 L -2.77778E-7 0.13784 C -2.77778E-7 0.20005 0.19931 0.27798 0.3651 0.27798 L 0.73247 0.27798 " pathEditMode="relative" rAng="0" ptsTypes="AAAA">
                                      <p:cBhvr>
                                        <p:cTn id="20" dur="2000" fill="hold"/>
                                        <p:tgtEl>
                                          <p:spTgt spid="12"/>
                                        </p:tgtEl>
                                        <p:attrNameLst>
                                          <p:attrName>ppt_x</p:attrName>
                                          <p:attrName>ppt_y</p:attrName>
                                        </p:attrNameLst>
                                      </p:cBhvr>
                                      <p:rCtr x="36615" y="13899"/>
                                    </p:animMotion>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6" presetClass="path" presetSubtype="0" accel="50000" decel="50000" fill="hold" grpId="1" nodeType="clickEffect">
                                  <p:stCondLst>
                                    <p:cond delay="0"/>
                                  </p:stCondLst>
                                  <p:childTnLst>
                                    <p:animMotion origin="layout" path="M -3.61111E-6 1.02683E-6 L -3.61111E-6 0.06938 C -3.61111E-6 0.10106 0.16632 0.14153 0.30365 0.14153 L 0.60903 0.14153 " pathEditMode="relative" rAng="0" ptsTypes="AAAA">
                                      <p:cBhvr>
                                        <p:cTn id="28" dur="2000" fill="hold"/>
                                        <p:tgtEl>
                                          <p:spTgt spid="16"/>
                                        </p:tgtEl>
                                        <p:attrNameLst>
                                          <p:attrName>ppt_x</p:attrName>
                                          <p:attrName>ppt_y</p:attrName>
                                        </p:attrNameLst>
                                      </p:cBhvr>
                                      <p:rCtr x="30451" y="7077"/>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6" presetClass="path" presetSubtype="0" accel="50000" decel="50000" fill="hold" grpId="1" nodeType="clickEffect">
                                  <p:stCondLst>
                                    <p:cond delay="0"/>
                                  </p:stCondLst>
                                  <p:childTnLst>
                                    <p:animMotion origin="layout" path="M -0.00087 -0.00093 L -0.00087 0.25531 C -0.00087 0.37025 -0.14687 0.51503 -0.26771 0.51503 L -0.53611 0.51503 " pathEditMode="relative" rAng="-10800000" ptsTypes="AAAA">
                                      <p:cBhvr>
                                        <p:cTn id="47" dur="2000" fill="hold"/>
                                        <p:tgtEl>
                                          <p:spTgt spid="15"/>
                                        </p:tgtEl>
                                        <p:attrNameLst>
                                          <p:attrName>ppt_x</p:attrName>
                                          <p:attrName>ppt_y</p:attrName>
                                        </p:attrNameLst>
                                      </p:cBhvr>
                                      <p:rCtr x="-26753" y="25809"/>
                                    </p:animMotion>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36" presetClass="path" presetSubtype="0" accel="50000" decel="50000" fill="hold" grpId="1" nodeType="clickEffect">
                                  <p:stCondLst>
                                    <p:cond delay="0"/>
                                  </p:stCondLst>
                                  <p:childTnLst>
                                    <p:animMotion origin="layout" path="M -3.61111E-6 1.49861E-6 L -3.61111E-6 0.07007 C -3.61111E-6 0.10199 0.22813 0.14153 0.41424 0.14153 L 0.82952 0.14153 " pathEditMode="relative" rAng="0" ptsTypes="AAAA">
                                      <p:cBhvr>
                                        <p:cTn id="60" dur="2000" fill="hold"/>
                                        <p:tgtEl>
                                          <p:spTgt spid="18"/>
                                        </p:tgtEl>
                                        <p:attrNameLst>
                                          <p:attrName>ppt_x</p:attrName>
                                          <p:attrName>ppt_y</p:attrName>
                                        </p:attrNameLst>
                                      </p:cBhvr>
                                      <p:rCtr x="41476" y="70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15" grpId="0" animBg="1"/>
      <p:bldP spid="15" grpId="1" animBg="1"/>
      <p:bldP spid="9" grpId="0"/>
      <p:bldP spid="3" grpId="0"/>
      <p:bldP spid="12" grpId="0" animBg="1"/>
      <p:bldP spid="12" grpId="1" animBg="1"/>
      <p:bldP spid="16" grpId="0" animBg="1"/>
      <p:bldP spid="16" grpId="1" animBg="1"/>
      <p:bldP spid="4" grpId="0"/>
      <p:bldP spid="18" grpId="0" animBg="1"/>
      <p:bldP spid="1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4231307"/>
          </a:xfrm>
        </p:spPr>
        <p:txBody>
          <a:bodyPr/>
          <a:lstStyle/>
          <a:p>
            <a:r>
              <a:rPr lang="en-US" sz="3600" dirty="0">
                <a:effectLst>
                  <a:outerShdw blurRad="38100" dist="38100" dir="2700000" algn="tl">
                    <a:srgbClr val="000000">
                      <a:alpha val="43137"/>
                    </a:srgbClr>
                  </a:outerShdw>
                </a:effectLst>
                <a:latin typeface="Calibri" panose="020F0502020204030204" pitchFamily="34" charset="0"/>
              </a:rPr>
              <a:t>For more detail please see a slideshow: </a:t>
            </a:r>
            <a:r>
              <a:rPr lang="en-US" sz="3600" dirty="0" smtClean="0">
                <a:effectLst>
                  <a:outerShdw blurRad="38100" dist="38100" dir="2700000" algn="tl">
                    <a:srgbClr val="000000">
                      <a:alpha val="43137"/>
                    </a:srgbClr>
                  </a:outerShdw>
                </a:effectLst>
                <a:latin typeface="Calibri" panose="020F0502020204030204" pitchFamily="34" charset="0"/>
              </a:rPr>
              <a:t>Instructions </a:t>
            </a:r>
            <a:r>
              <a:rPr lang="en-US" sz="3600" dirty="0">
                <a:effectLst>
                  <a:outerShdw blurRad="38100" dist="38100" dir="2700000" algn="tl">
                    <a:srgbClr val="000000">
                      <a:alpha val="43137"/>
                    </a:srgbClr>
                  </a:outerShdw>
                </a:effectLst>
                <a:latin typeface="Calibri" panose="020F0502020204030204" pitchFamily="34" charset="0"/>
              </a:rPr>
              <a:t>for working with the software. </a:t>
            </a:r>
            <a:r>
              <a:rPr lang="en-US" sz="3600" dirty="0" smtClean="0">
                <a:effectLst>
                  <a:outerShdw blurRad="38100" dist="38100" dir="2700000" algn="tl">
                    <a:srgbClr val="000000">
                      <a:alpha val="43137"/>
                    </a:srgbClr>
                  </a:outerShdw>
                </a:effectLst>
                <a:latin typeface="Calibri" panose="020F0502020204030204" pitchFamily="34" charset="0"/>
              </a:rPr>
              <a:t>9.4. </a:t>
            </a:r>
            <a:r>
              <a:rPr lang="en-US" sz="3600" dirty="0">
                <a:effectLst>
                  <a:outerShdw blurRad="38100" dist="38100" dir="2700000" algn="tl">
                    <a:srgbClr val="000000">
                      <a:alpha val="43137"/>
                    </a:srgbClr>
                  </a:outerShdw>
                </a:effectLst>
                <a:latin typeface="Calibri" panose="020F0502020204030204" pitchFamily="34" charset="0"/>
              </a:rPr>
              <a:t>Items</a:t>
            </a:r>
            <a:endParaRPr lang="ru-RU"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38646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662880" y="0"/>
            <a:ext cx="8229600" cy="414338"/>
          </a:xfrm>
        </p:spPr>
        <p:txBody>
          <a:bodyPr/>
          <a:lstStyle/>
          <a:p>
            <a:pPr eaLnBrk="1" hangingPunct="1">
              <a:defRPr/>
            </a:pPr>
            <a:r>
              <a:rPr lang="en-US" sz="1800" dirty="0">
                <a:solidFill>
                  <a:srgbClr val="FFFF66"/>
                </a:solidFill>
                <a:effectLst>
                  <a:outerShdw blurRad="38100" dist="38100" dir="2700000" algn="tl">
                    <a:srgbClr val="000000">
                      <a:alpha val="43137"/>
                    </a:srgbClr>
                  </a:outerShdw>
                </a:effectLst>
                <a:latin typeface="Calibri" panose="020F0502020204030204" pitchFamily="34" charset="0"/>
              </a:rPr>
              <a:t>Patient's </a:t>
            </a:r>
            <a:r>
              <a:rPr lang="en-US" sz="1800"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functionary frequencies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
        <p:nvSpPr>
          <p:cNvPr id="86020" name="Rectangle 4"/>
          <p:cNvSpPr>
            <a:spLocks noGrp="1" noChangeArrowheads="1"/>
          </p:cNvSpPr>
          <p:nvPr>
            <p:ph type="body" sz="half" idx="1"/>
          </p:nvPr>
        </p:nvSpPr>
        <p:spPr>
          <a:xfrm>
            <a:off x="323850" y="476671"/>
            <a:ext cx="8568630" cy="1017017"/>
          </a:xfrm>
        </p:spPr>
        <p:txBody>
          <a:bodyPr/>
          <a:lstStyle/>
          <a:p>
            <a:pPr lvl="0"/>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Perform patient diagnostics using one of the methods to obtain electrophysiological (energy flow)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imprint.(“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ROFES/Su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measurement”,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measurement”, “Express measurement”) For example: ROFES measurement + Express measurement  by the one point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lnSpc>
                <a:spcPct val="90000"/>
              </a:lnSpc>
            </a:pPr>
            <a:endParaRPr lang="ru-RU" altLang="ru-RU" sz="1800" dirty="0" smtClean="0">
              <a:effectLst>
                <a:outerShdw blurRad="38100" dist="38100" dir="2700000" algn="tl">
                  <a:srgbClr val="000000">
                    <a:alpha val="43137"/>
                  </a:srgbClr>
                </a:outerShdw>
              </a:effectLst>
              <a:latin typeface="Calibri" panose="020F0502020204030204" pitchFamily="34" charset="0"/>
            </a:endParaRPr>
          </a:p>
        </p:txBody>
      </p:sp>
      <p:pic>
        <p:nvPicPr>
          <p:cNvPr id="9" name="Рисунок 8"/>
          <p:cNvPicPr>
            <a:picLocks noChangeAspect="1"/>
          </p:cNvPicPr>
          <p:nvPr/>
        </p:nvPicPr>
        <p:blipFill>
          <a:blip r:embed="rId2"/>
          <a:stretch>
            <a:fillRect/>
          </a:stretch>
        </p:blipFill>
        <p:spPr>
          <a:xfrm>
            <a:off x="3894336" y="1493689"/>
            <a:ext cx="5041748" cy="5247679"/>
          </a:xfrm>
          <a:prstGeom prst="roundRect">
            <a:avLst/>
          </a:prstGeom>
        </p:spPr>
      </p:pic>
      <p:sp>
        <p:nvSpPr>
          <p:cNvPr id="6" name="AutoShape 13"/>
          <p:cNvSpPr>
            <a:spLocks noChangeArrowheads="1"/>
          </p:cNvSpPr>
          <p:nvPr/>
        </p:nvSpPr>
        <p:spPr bwMode="auto">
          <a:xfrm>
            <a:off x="2856957" y="155679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2" name="Прямоугольник 1"/>
          <p:cNvSpPr/>
          <p:nvPr/>
        </p:nvSpPr>
        <p:spPr>
          <a:xfrm>
            <a:off x="125396" y="2060847"/>
            <a:ext cx="3793412" cy="923330"/>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rPr>
              <a:t>For </a:t>
            </a:r>
            <a:r>
              <a:rPr lang="en-US" dirty="0">
                <a:effectLst>
                  <a:outerShdw blurRad="38100" dist="38100" dir="2700000" algn="tl">
                    <a:srgbClr val="000000">
                      <a:alpha val="43137"/>
                    </a:srgbClr>
                  </a:outerShdw>
                </a:effectLst>
                <a:latin typeface="Calibri" panose="020F0502020204030204" pitchFamily="34" charset="0"/>
              </a:rPr>
              <a:t>more detail please see a slideshow: </a:t>
            </a:r>
            <a:r>
              <a:rPr lang="en-US" dirty="0" smtClean="0">
                <a:effectLst>
                  <a:outerShdw blurRad="38100" dist="38100" dir="2700000" algn="tl">
                    <a:srgbClr val="000000">
                      <a:alpha val="43137"/>
                    </a:srgbClr>
                  </a:outerShdw>
                </a:effectLst>
                <a:latin typeface="Calibri" panose="020F0502020204030204" pitchFamily="34" charset="0"/>
              </a:rPr>
              <a:t>“Working </a:t>
            </a:r>
            <a:r>
              <a:rPr lang="en-US" dirty="0">
                <a:effectLst>
                  <a:outerShdw blurRad="38100" dist="38100" dir="2700000" algn="tl">
                    <a:srgbClr val="000000">
                      <a:alpha val="43137"/>
                    </a:srgbClr>
                  </a:outerShdw>
                </a:effectLst>
                <a:latin typeface="Calibri" panose="020F0502020204030204" pitchFamily="34" charset="0"/>
              </a:rPr>
              <a:t>with the ROFES software - </a:t>
            </a:r>
            <a:r>
              <a:rPr lang="en-US" dirty="0" smtClean="0">
                <a:effectLst>
                  <a:outerShdw blurRad="38100" dist="38100" dir="2700000" algn="tl">
                    <a:srgbClr val="000000">
                      <a:alpha val="43137"/>
                    </a:srgbClr>
                  </a:outerShdw>
                </a:effectLst>
                <a:latin typeface="Calibri" panose="020F0502020204030204" pitchFamily="34" charset="0"/>
              </a:rPr>
              <a:t>Diagnostics module.pptx”</a:t>
            </a:r>
            <a:endParaRPr lang="ru-RU" dirty="0">
              <a:effectLst>
                <a:outerShdw blurRad="38100" dist="38100" dir="2700000" algn="tl">
                  <a:srgbClr val="000000">
                    <a:alpha val="43137"/>
                  </a:srgbClr>
                </a:outerShdw>
              </a:effectLst>
              <a:latin typeface="Calibri" panose="020F0502020204030204" pitchFamily="34" charset="0"/>
            </a:endParaRPr>
          </a:p>
        </p:txBody>
      </p:sp>
      <p:sp>
        <p:nvSpPr>
          <p:cNvPr id="8" name="AutoShape 13"/>
          <p:cNvSpPr>
            <a:spLocks noChangeArrowheads="1"/>
          </p:cNvSpPr>
          <p:nvPr/>
        </p:nvSpPr>
        <p:spPr bwMode="auto">
          <a:xfrm>
            <a:off x="300286" y="465406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0" name="Text Box 9"/>
          <p:cNvSpPr txBox="1">
            <a:spLocks noChangeArrowheads="1"/>
          </p:cNvSpPr>
          <p:nvPr/>
        </p:nvSpPr>
        <p:spPr bwMode="auto">
          <a:xfrm>
            <a:off x="107504" y="3429000"/>
            <a:ext cx="34970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ru-RU" dirty="0" smtClean="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rPr>
              <a:t>For further</a:t>
            </a:r>
            <a:r>
              <a:rPr lang="en-US" dirty="0" smtClean="0">
                <a:effectLst>
                  <a:outerShdw blurRad="38100" dist="38100" dir="2700000" algn="tl">
                    <a:srgbClr val="000000">
                      <a:alpha val="43137"/>
                    </a:srgbClr>
                  </a:outerShdw>
                </a:effectLst>
                <a:latin typeface="Calibri" panose="020F0502020204030204" pitchFamily="34" charset="0"/>
              </a:rPr>
              <a:t> correction of </a:t>
            </a:r>
            <a:r>
              <a:rPr lang="en-US" dirty="0">
                <a:effectLst>
                  <a:outerShdw blurRad="38100" dist="38100" dir="2700000" algn="tl">
                    <a:srgbClr val="000000">
                      <a:alpha val="43137"/>
                    </a:srgbClr>
                  </a:outerShdw>
                </a:effectLst>
                <a:latin typeface="Calibri" panose="020F0502020204030204" pitchFamily="34" charset="0"/>
              </a:rPr>
              <a:t>the </a:t>
            </a:r>
            <a:r>
              <a:rPr lang="en-US" dirty="0" smtClean="0">
                <a:effectLst>
                  <a:outerShdw blurRad="38100" dist="38100" dir="2700000" algn="tl">
                    <a:srgbClr val="000000">
                      <a:alpha val="43137"/>
                    </a:srgbClr>
                  </a:outerShdw>
                </a:effectLst>
                <a:latin typeface="Calibri" panose="020F0502020204030204" pitchFamily="34" charset="0"/>
              </a:rPr>
              <a:t> patient condition,  </a:t>
            </a:r>
            <a:r>
              <a:rPr lang="en-US" dirty="0">
                <a:effectLst>
                  <a:outerShdw blurRad="38100" dist="38100" dir="2700000" algn="tl">
                    <a:srgbClr val="000000">
                      <a:alpha val="43137"/>
                    </a:srgbClr>
                  </a:outerShdw>
                </a:effectLst>
                <a:latin typeface="Calibri" panose="020F0502020204030204" pitchFamily="34" charset="0"/>
              </a:rPr>
              <a:t>color </a:t>
            </a:r>
            <a:r>
              <a:rPr lang="en-US" dirty="0" smtClean="0">
                <a:effectLst>
                  <a:outerShdw blurRad="38100" dist="38100" dir="2700000" algn="tl">
                    <a:srgbClr val="000000">
                      <a:alpha val="43137"/>
                    </a:srgbClr>
                  </a:outerShdw>
                </a:effectLst>
                <a:latin typeface="Calibri" panose="020F0502020204030204" pitchFamily="34" charset="0"/>
              </a:rPr>
              <a:t>therapy, </a:t>
            </a:r>
            <a:r>
              <a:rPr lang="en-US" dirty="0">
                <a:effectLst>
                  <a:outerShdw blurRad="38100" dist="38100" dir="2700000" algn="tl">
                    <a:srgbClr val="000000">
                      <a:alpha val="43137"/>
                    </a:srgbClr>
                  </a:outerShdw>
                </a:effectLst>
                <a:latin typeface="Calibri" panose="020F0502020204030204" pitchFamily="34" charset="0"/>
              </a:rPr>
              <a:t>press button </a:t>
            </a:r>
            <a:r>
              <a:rPr lang="en-US" dirty="0" smtClean="0">
                <a:effectLst>
                  <a:outerShdw blurRad="38100" dist="38100" dir="2700000" algn="tl">
                    <a:srgbClr val="000000">
                      <a:alpha val="43137"/>
                    </a:srgbClr>
                  </a:outerShdw>
                </a:effectLst>
                <a:latin typeface="Calibri" panose="020F0502020204030204" pitchFamily="34" charset="0"/>
              </a:rPr>
              <a:t>“Analysis </a:t>
            </a:r>
            <a:r>
              <a:rPr lang="en-US" dirty="0">
                <a:effectLst>
                  <a:outerShdw blurRad="38100" dist="38100" dir="2700000" algn="tl">
                    <a:srgbClr val="000000">
                      <a:alpha val="43137"/>
                    </a:srgbClr>
                  </a:outerShdw>
                </a:effectLst>
                <a:latin typeface="Calibri" panose="020F0502020204030204" pitchFamily="34" charset="0"/>
              </a:rPr>
              <a:t>of </a:t>
            </a:r>
            <a:r>
              <a:rPr lang="en-US" dirty="0" smtClean="0">
                <a:effectLst>
                  <a:outerShdw blurRad="38100" dist="38100" dir="2700000" algn="tl">
                    <a:srgbClr val="000000">
                      <a:alpha val="43137"/>
                    </a:srgbClr>
                  </a:outerShdw>
                </a:effectLst>
                <a:latin typeface="Calibri" panose="020F0502020204030204" pitchFamily="34" charset="0"/>
              </a:rPr>
              <a:t>examination”</a:t>
            </a:r>
            <a:r>
              <a:rPr lang="en-US" u="sng" dirty="0" smtClean="0">
                <a:effectLst>
                  <a:outerShdw blurRad="38100" dist="38100" dir="2700000" algn="tl">
                    <a:srgbClr val="000000">
                      <a:alpha val="43137"/>
                    </a:srgbClr>
                  </a:outerShdw>
                </a:effectLst>
                <a:latin typeface="Calibri" panose="020F0502020204030204" pitchFamily="34" charset="0"/>
              </a:rPr>
              <a:t> </a:t>
            </a:r>
            <a:endParaRPr lang="ru-RU" altLang="ru-RU"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4389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1.11111E-6 5.55042E-7 L 0.34497 0.05759 " pathEditMode="relative" rAng="0" ptsTypes="AA">
                                      <p:cBhvr>
                                        <p:cTn id="15" dur="2000" fill="hold"/>
                                        <p:tgtEl>
                                          <p:spTgt spid="6"/>
                                        </p:tgtEl>
                                        <p:attrNameLst>
                                          <p:attrName>ppt_x</p:attrName>
                                          <p:attrName>ppt_y</p:attrName>
                                        </p:attrNameLst>
                                      </p:cBhvr>
                                      <p:rCtr x="17240" y="2868"/>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36" presetClass="path" presetSubtype="0" accel="50000" decel="50000" fill="hold" grpId="1" nodeType="withEffect">
                                  <p:stCondLst>
                                    <p:cond delay="0"/>
                                  </p:stCondLst>
                                  <p:childTnLst>
                                    <p:animMotion origin="layout" path="M -3.61111E-6 -2.03515E-6 L -3.61111E-6 0.07285 C -3.61111E-6 0.10569 0.17292 0.14686 0.31528 0.14686 L 0.63264 0.14686 " pathEditMode="relative" rAng="0" ptsTypes="AAAA">
                                      <p:cBhvr>
                                        <p:cTn id="29" dur="2000" fill="hold"/>
                                        <p:tgtEl>
                                          <p:spTgt spid="8"/>
                                        </p:tgtEl>
                                        <p:attrNameLst>
                                          <p:attrName>ppt_x</p:attrName>
                                          <p:attrName>ppt_y</p:attrName>
                                        </p:attrNameLst>
                                      </p:cBhvr>
                                      <p:rCtr x="31632" y="73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8" grpId="0" animBg="1"/>
      <p:bldP spid="8" grpId="1"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21633"/>
            <a:ext cx="8118484" cy="4564419"/>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6020" name="Rectangle 4"/>
          <p:cNvSpPr>
            <a:spLocks noGrp="1" noChangeArrowheads="1"/>
          </p:cNvSpPr>
          <p:nvPr>
            <p:ph type="body" sz="half" idx="1"/>
          </p:nvPr>
        </p:nvSpPr>
        <p:spPr>
          <a:xfrm>
            <a:off x="323850" y="404664"/>
            <a:ext cx="8568630" cy="432048"/>
          </a:xfrm>
        </p:spPr>
        <p:txBody>
          <a:bodyPr/>
          <a:lstStyle/>
          <a:p>
            <a:pPr eaLnBrk="1" hangingPunct="1">
              <a:defRPr/>
            </a:pPr>
            <a:r>
              <a:rPr lang="en-US" sz="1800" dirty="0" smtClean="0">
                <a:effectLst>
                  <a:outerShdw blurRad="38100" dist="38100" dir="2700000" algn="tl">
                    <a:srgbClr val="000000">
                      <a:alpha val="43137"/>
                    </a:srgbClr>
                  </a:outerShdw>
                </a:effectLst>
                <a:latin typeface="Calibri" panose="020F0502020204030204" pitchFamily="34" charset="0"/>
              </a:rPr>
              <a:t>A screen </a:t>
            </a:r>
            <a:r>
              <a:rPr lang="en-US" sz="1800" dirty="0">
                <a:effectLst>
                  <a:outerShdw blurRad="38100" dist="38100" dir="2700000" algn="tl">
                    <a:srgbClr val="000000">
                      <a:alpha val="43137"/>
                    </a:srgbClr>
                  </a:outerShdw>
                </a:effectLst>
                <a:latin typeface="Calibri" panose="020F0502020204030204" pitchFamily="34" charset="0"/>
              </a:rPr>
              <a:t>Patient Health Record </a:t>
            </a:r>
            <a:r>
              <a:rPr lang="en-US" sz="1800" dirty="0" smtClean="0">
                <a:effectLst>
                  <a:outerShdw blurRad="38100" dist="38100" dir="2700000" algn="tl">
                    <a:srgbClr val="000000">
                      <a:alpha val="43137"/>
                    </a:srgbClr>
                  </a:outerShdw>
                </a:effectLst>
                <a:latin typeface="Calibri" panose="020F0502020204030204" pitchFamily="34" charset="0"/>
              </a:rPr>
              <a:t>opens </a:t>
            </a:r>
            <a:r>
              <a:rPr lang="en-US" sz="1800" dirty="0">
                <a:effectLst>
                  <a:outerShdw blurRad="38100" dist="38100" dir="2700000" algn="tl">
                    <a:srgbClr val="000000">
                      <a:alpha val="43137"/>
                    </a:srgbClr>
                  </a:outerShdw>
                </a:effectLst>
                <a:latin typeface="Calibri" panose="020F0502020204030204" pitchFamily="34" charset="0"/>
              </a:rPr>
              <a:t>up</a:t>
            </a:r>
            <a:endParaRPr lang="ru-RU" altLang="ru-RU" sz="1800" dirty="0">
              <a:effectLst>
                <a:outerShdw blurRad="38100" dist="38100" dir="2700000" algn="tl">
                  <a:srgbClr val="000000">
                    <a:alpha val="43137"/>
                  </a:srgbClr>
                </a:outerShdw>
              </a:effectLst>
              <a:latin typeface="Calibri" panose="020F0502020204030204" pitchFamily="34" charset="0"/>
            </a:endParaRPr>
          </a:p>
          <a:p>
            <a:pPr eaLnBrk="1" hangingPunct="1">
              <a:lnSpc>
                <a:spcPct val="90000"/>
              </a:lnSpc>
            </a:pPr>
            <a:endParaRPr lang="ru-RU" altLang="ru-RU" sz="1800" dirty="0" smtClean="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661764" y="1691516"/>
            <a:ext cx="8374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click button “Run expert system” to go to Expert System</a:t>
            </a:r>
            <a:r>
              <a:rPr lang="en-US" dirty="0" smtClean="0">
                <a:effectLst>
                  <a:outerShdw blurRad="38100" dist="38100" dir="2700000" algn="tl">
                    <a:srgbClr val="000000">
                      <a:alpha val="43137"/>
                    </a:srgbClr>
                  </a:outerShdw>
                </a:effectLst>
                <a:latin typeface="Calibri" panose="020F0502020204030204" pitchFamily="34" charset="0"/>
              </a:rPr>
              <a:t>. </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6" name="AutoShape 13"/>
          <p:cNvSpPr>
            <a:spLocks noChangeArrowheads="1"/>
          </p:cNvSpPr>
          <p:nvPr/>
        </p:nvSpPr>
        <p:spPr bwMode="auto">
          <a:xfrm rot="10800000">
            <a:off x="8316664" y="17729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8" name="Text Box 9"/>
          <p:cNvSpPr txBox="1">
            <a:spLocks noChangeArrowheads="1"/>
          </p:cNvSpPr>
          <p:nvPr/>
        </p:nvSpPr>
        <p:spPr bwMode="auto">
          <a:xfrm>
            <a:off x="300954" y="972466"/>
            <a:ext cx="83747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 the utilized diagnostics method by ticking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_V_</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column “Selection” in a screen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“Evaluation of </a:t>
            </a:r>
            <a:r>
              <a:rPr lang="en-US" dirty="0">
                <a:effectLst>
                  <a:outerShdw blurRad="38100" dist="38100" dir="2700000" algn="tl">
                    <a:srgbClr val="000000">
                      <a:alpha val="43137"/>
                    </a:srgbClr>
                  </a:outerShdw>
                </a:effectLst>
                <a:latin typeface="Calibri" panose="020F0502020204030204" pitchFamily="34" charset="0"/>
              </a:rPr>
              <a:t>examination</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AutoShape 13"/>
          <p:cNvSpPr>
            <a:spLocks noChangeArrowheads="1"/>
          </p:cNvSpPr>
          <p:nvPr/>
        </p:nvSpPr>
        <p:spPr bwMode="auto">
          <a:xfrm rot="10800000">
            <a:off x="8469064" y="19253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1" name="AutoShape 13"/>
          <p:cNvSpPr>
            <a:spLocks noChangeArrowheads="1"/>
          </p:cNvSpPr>
          <p:nvPr/>
        </p:nvSpPr>
        <p:spPr bwMode="auto">
          <a:xfrm rot="10800000">
            <a:off x="8621464" y="20777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2" name="Rectangle 3"/>
          <p:cNvSpPr>
            <a:spLocks noGrp="1" noChangeArrowheads="1"/>
          </p:cNvSpPr>
          <p:nvPr>
            <p:ph type="title"/>
          </p:nvPr>
        </p:nvSpPr>
        <p:spPr>
          <a:xfrm>
            <a:off x="662880" y="0"/>
            <a:ext cx="8229600" cy="414338"/>
          </a:xfrm>
        </p:spPr>
        <p:txBody>
          <a:bodyPr/>
          <a:lstStyle/>
          <a:p>
            <a:pPr eaLnBrk="1" hangingPunct="1">
              <a:defRPr/>
            </a:pPr>
            <a:r>
              <a:rPr lang="en-US" sz="1800" dirty="0">
                <a:solidFill>
                  <a:srgbClr val="FFFF66"/>
                </a:solidFill>
                <a:effectLst>
                  <a:outerShdw blurRad="38100" dist="38100" dir="2700000" algn="tl">
                    <a:srgbClr val="000000">
                      <a:alpha val="43137"/>
                    </a:srgbClr>
                  </a:outerShdw>
                </a:effectLst>
                <a:latin typeface="Calibri" panose="020F0502020204030204" pitchFamily="34" charset="0"/>
              </a:rPr>
              <a:t>Patient's </a:t>
            </a:r>
            <a:r>
              <a:rPr lang="en-US" sz="1800"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functionary frequencies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999847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childTnLst>
                          </p:cTn>
                        </p:par>
                        <p:par>
                          <p:cTn id="21" fill="hold">
                            <p:stCondLst>
                              <p:cond delay="1000"/>
                            </p:stCondLst>
                            <p:childTnLst>
                              <p:par>
                                <p:cTn id="22" presetID="50" presetClass="path" presetSubtype="0" accel="50000" decel="50000" fill="hold" grpId="1" nodeType="afterEffect">
                                  <p:stCondLst>
                                    <p:cond delay="0"/>
                                  </p:stCondLst>
                                  <p:childTnLst>
                                    <p:animMotion origin="layout" path="M 3.61111E-6 -3.46901E-6 L -0.12674 -3.46901E-6 C -0.18351 -3.46901E-6 -0.25295 0.08372 -0.25295 0.15264 L -0.25295 0.30828 " pathEditMode="relative" rAng="0" ptsTypes="AAAA">
                                      <p:cBhvr>
                                        <p:cTn id="23" dur="1000" fill="hold"/>
                                        <p:tgtEl>
                                          <p:spTgt spid="9"/>
                                        </p:tgtEl>
                                        <p:attrNameLst>
                                          <p:attrName>ppt_x</p:attrName>
                                          <p:attrName>ppt_y</p:attrName>
                                        </p:attrNameLst>
                                      </p:cBhvr>
                                      <p:rCtr x="-12656" y="15402"/>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500"/>
                            </p:stCondLst>
                            <p:childTnLst>
                              <p:par>
                                <p:cTn id="30" presetID="50" presetClass="path" presetSubtype="0" accel="50000" decel="50000" fill="hold" grpId="1" nodeType="afterEffect">
                                  <p:stCondLst>
                                    <p:cond delay="0"/>
                                  </p:stCondLst>
                                  <p:childTnLst>
                                    <p:animMotion origin="layout" path="M 2.77778E-7 -1.80389E-6 L -0.29948 -1.80389E-6 C -0.43368 -1.80389E-6 -0.59861 0.03307 -0.59861 0.0599 L -0.59861 0.12049 " pathEditMode="relative" rAng="0" ptsTypes="AAAA">
                                      <p:cBhvr>
                                        <p:cTn id="31" dur="1000" fill="hold"/>
                                        <p:tgtEl>
                                          <p:spTgt spid="6"/>
                                        </p:tgtEl>
                                        <p:attrNameLst>
                                          <p:attrName>ppt_x</p:attrName>
                                          <p:attrName>ppt_y</p:attrName>
                                        </p:attrNameLst>
                                      </p:cBhvr>
                                      <p:rCtr x="-29931" y="6013"/>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6025"/>
                                        </p:tgtEl>
                                        <p:attrNameLst>
                                          <p:attrName>style.visibility</p:attrName>
                                        </p:attrNameLst>
                                      </p:cBhvr>
                                      <p:to>
                                        <p:strVal val="visible"/>
                                      </p:to>
                                    </p:set>
                                    <p:animEffect transition="in" filter="wipe(down)">
                                      <p:cBhvr>
                                        <p:cTn id="36" dur="500"/>
                                        <p:tgtEl>
                                          <p:spTgt spid="860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500"/>
                            </p:stCondLst>
                            <p:childTnLst>
                              <p:par>
                                <p:cTn id="41" presetID="50" presetClass="path" presetSubtype="0" accel="50000" decel="50000" fill="hold" grpId="1" nodeType="afterEffect">
                                  <p:stCondLst>
                                    <p:cond delay="0"/>
                                  </p:stCondLst>
                                  <p:childTnLst>
                                    <p:animMotion origin="layout" path="M -3.05556E-6 4.86586E-6 L -0.37118 4.86586E-6 C -0.53784 4.86586E-6 -0.74218 0.10407 -0.74218 0.18871 L -0.74218 0.38043 " pathEditMode="relative" rAng="0" ptsTypes="AAAA">
                                      <p:cBhvr>
                                        <p:cTn id="42" dur="1000" fill="hold"/>
                                        <p:tgtEl>
                                          <p:spTgt spid="11"/>
                                        </p:tgtEl>
                                        <p:attrNameLst>
                                          <p:attrName>ppt_x</p:attrName>
                                          <p:attrName>ppt_y</p:attrName>
                                        </p:attrNameLst>
                                      </p:cBhvr>
                                      <p:rCtr x="-37118" y="190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6" grpId="0" animBg="1"/>
      <p:bldP spid="6" grpId="1" animBg="1"/>
      <p:bldP spid="8" grpId="0"/>
      <p:bldP spid="9" grpId="0" animBg="1"/>
      <p:bldP spid="9"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19672" y="2672978"/>
            <a:ext cx="7416824" cy="4140398"/>
          </a:xfrm>
          <a:prstGeom prst="roundRect">
            <a:avLst/>
          </a:prstGeom>
        </p:spPr>
      </p:pic>
      <p:sp>
        <p:nvSpPr>
          <p:cNvPr id="86020" name="Rectangle 4"/>
          <p:cNvSpPr>
            <a:spLocks noGrp="1" noChangeArrowheads="1"/>
          </p:cNvSpPr>
          <p:nvPr>
            <p:ph type="body" sz="half" idx="1"/>
          </p:nvPr>
        </p:nvSpPr>
        <p:spPr>
          <a:xfrm>
            <a:off x="251520" y="350561"/>
            <a:ext cx="8568630" cy="486152"/>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rPr>
              <a:t>The screen “Expert System” </a:t>
            </a:r>
            <a:r>
              <a:rPr lang="en-US" sz="1800" dirty="0">
                <a:effectLst>
                  <a:outerShdw blurRad="38100" dist="38100" dir="2700000" algn="tl">
                    <a:srgbClr val="000000">
                      <a:alpha val="43137"/>
                    </a:srgbClr>
                  </a:outerShdw>
                </a:effectLst>
                <a:latin typeface="Calibri" panose="020F0502020204030204" pitchFamily="34" charset="0"/>
              </a:rPr>
              <a:t>opens </a:t>
            </a:r>
            <a:r>
              <a:rPr lang="en-US" sz="1800" dirty="0" smtClean="0">
                <a:effectLst>
                  <a:outerShdw blurRad="38100" dist="38100" dir="2700000" algn="tl">
                    <a:srgbClr val="000000">
                      <a:alpha val="43137"/>
                    </a:srgbClr>
                  </a:outerShdw>
                </a:effectLst>
                <a:latin typeface="Calibri" panose="020F0502020204030204" pitchFamily="34" charset="0"/>
              </a:rPr>
              <a:t>up</a:t>
            </a:r>
            <a:endParaRPr lang="ru-RU" sz="1800" dirty="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225119" y="836712"/>
            <a:ext cx="8892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“Expert System” operation is detailed in  Diagnostics module.pptx</a:t>
            </a:r>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5" name="AutoShape 13"/>
          <p:cNvSpPr>
            <a:spLocks noChangeArrowheads="1"/>
          </p:cNvSpPr>
          <p:nvPr/>
        </p:nvSpPr>
        <p:spPr bwMode="auto">
          <a:xfrm>
            <a:off x="455864" y="573325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8" name="Text Box 9"/>
          <p:cNvSpPr txBox="1">
            <a:spLocks noChangeArrowheads="1"/>
          </p:cNvSpPr>
          <p:nvPr/>
        </p:nvSpPr>
        <p:spPr bwMode="auto">
          <a:xfrm>
            <a:off x="455864" y="1807949"/>
            <a:ext cx="88924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program automatically clips light-weighted coefficients, leaving 44 of the most heavy-weighted, calculated from three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tabs.</a:t>
            </a:r>
          </a:p>
        </p:txBody>
      </p:sp>
      <p:sp>
        <p:nvSpPr>
          <p:cNvPr id="9" name="Text Box 9"/>
          <p:cNvSpPr txBox="1">
            <a:spLocks noChangeArrowheads="1"/>
          </p:cNvSpPr>
          <p:nvPr/>
        </p:nvSpPr>
        <p:spPr bwMode="auto">
          <a:xfrm>
            <a:off x="0" y="4743177"/>
            <a:ext cx="16196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click “Correction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button</a:t>
            </a:r>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Rectangle 3"/>
          <p:cNvSpPr>
            <a:spLocks noGrp="1" noChangeArrowheads="1"/>
          </p:cNvSpPr>
          <p:nvPr>
            <p:ph type="title"/>
          </p:nvPr>
        </p:nvSpPr>
        <p:spPr>
          <a:xfrm>
            <a:off x="662880" y="0"/>
            <a:ext cx="8229600" cy="414338"/>
          </a:xfrm>
        </p:spPr>
        <p:txBody>
          <a:bodyPr/>
          <a:lstStyle/>
          <a:p>
            <a:pPr eaLnBrk="1" hangingPunct="1">
              <a:defRPr/>
            </a:pPr>
            <a:r>
              <a:rPr lang="en-US" sz="1800" dirty="0">
                <a:solidFill>
                  <a:srgbClr val="FFFF66"/>
                </a:solidFill>
                <a:effectLst>
                  <a:outerShdw blurRad="38100" dist="38100" dir="2700000" algn="tl">
                    <a:srgbClr val="000000">
                      <a:alpha val="43137"/>
                    </a:srgbClr>
                  </a:outerShdw>
                </a:effectLst>
                <a:latin typeface="Calibri" panose="020F0502020204030204" pitchFamily="34" charset="0"/>
              </a:rPr>
              <a:t>Patient's </a:t>
            </a:r>
            <a:r>
              <a:rPr lang="en-US" sz="1800"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functionary frequencies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781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86025"/>
                                        </p:tgtEl>
                                        <p:attrNameLst>
                                          <p:attrName>style.visibility</p:attrName>
                                        </p:attrNameLst>
                                      </p:cBhvr>
                                      <p:to>
                                        <p:strVal val="visible"/>
                                      </p:to>
                                    </p:set>
                                    <p:animEffect transition="in" filter="wipe(down)">
                                      <p:cBhvr>
                                        <p:cTn id="14" dur="500"/>
                                        <p:tgtEl>
                                          <p:spTgt spid="8602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childTnLst>
                                </p:cTn>
                              </p:par>
                            </p:childTnLst>
                          </p:cTn>
                        </p:par>
                        <p:par>
                          <p:cTn id="22" fill="hold">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6" presetClass="path" presetSubtype="0" accel="50000" decel="50000" fill="hold" grpId="1" nodeType="clickEffect">
                                  <p:stCondLst>
                                    <p:cond delay="0"/>
                                  </p:stCondLst>
                                  <p:childTnLst>
                                    <p:animMotion origin="layout" path="M -3.61111E-6 -4.20907E-6 L -3.61111E-6 0.0599 C -3.61111E-6 0.08696 0.08282 0.12049 0.15087 0.12049 L 0.30191 0.12049 " pathEditMode="relative" rAng="0" ptsTypes="AAAA">
                                      <p:cBhvr>
                                        <p:cTn id="33" dur="2000" fill="hold"/>
                                        <p:tgtEl>
                                          <p:spTgt spid="15"/>
                                        </p:tgtEl>
                                        <p:attrNameLst>
                                          <p:attrName>ppt_x</p:attrName>
                                          <p:attrName>ppt_y</p:attrName>
                                        </p:attrNameLst>
                                      </p:cBhvr>
                                      <p:rCtr x="15087" y="60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15" grpId="0" animBg="1"/>
      <p:bldP spid="15" grpId="1"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sz="half" idx="1"/>
          </p:nvPr>
        </p:nvSpPr>
        <p:spPr>
          <a:xfrm>
            <a:off x="251520" y="350561"/>
            <a:ext cx="8568630" cy="486152"/>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rPr>
              <a:t>The screen  “Correction” </a:t>
            </a:r>
            <a:r>
              <a:rPr lang="en-US" sz="1800" dirty="0">
                <a:effectLst>
                  <a:outerShdw blurRad="38100" dist="38100" dir="2700000" algn="tl">
                    <a:srgbClr val="000000">
                      <a:alpha val="43137"/>
                    </a:srgbClr>
                  </a:outerShdw>
                </a:effectLst>
                <a:latin typeface="Calibri" panose="020F0502020204030204" pitchFamily="34" charset="0"/>
              </a:rPr>
              <a:t>opens up</a:t>
            </a:r>
            <a:endParaRPr lang="ru-RU" altLang="ru-RU" sz="1800" dirty="0">
              <a:effectLst>
                <a:outerShdw blurRad="38100" dist="38100" dir="2700000" algn="tl">
                  <a:srgbClr val="000000">
                    <a:alpha val="43137"/>
                  </a:srgbClr>
                </a:outerShdw>
              </a:effectLst>
              <a:latin typeface="Calibri" panose="020F0502020204030204" pitchFamily="34" charset="0"/>
            </a:endParaRPr>
          </a:p>
          <a:p>
            <a:pPr marL="0" indent="0">
              <a:buNone/>
            </a:pPr>
            <a:endParaRPr lang="ru-RU" sz="1800" dirty="0">
              <a:effectLst>
                <a:outerShdw blurRad="38100" dist="38100" dir="2700000" algn="tl">
                  <a:srgbClr val="000000">
                    <a:alpha val="43137"/>
                  </a:srgbClr>
                </a:outerShdw>
              </a:effectLst>
              <a:latin typeface="Calibri" panose="020F0502020204030204" pitchFamily="34" charset="0"/>
            </a:endParaRPr>
          </a:p>
        </p:txBody>
      </p:sp>
      <p:sp>
        <p:nvSpPr>
          <p:cNvPr id="86025" name="Text Box 9"/>
          <p:cNvSpPr txBox="1">
            <a:spLocks noChangeArrowheads="1"/>
          </p:cNvSpPr>
          <p:nvPr/>
        </p:nvSpPr>
        <p:spPr bwMode="auto">
          <a:xfrm>
            <a:off x="117960" y="1556792"/>
            <a:ext cx="88924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point" is indicated on the picture in the center, is </a:t>
            </a:r>
            <a:r>
              <a:rPr lang="en-US"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determined by the Diagnostics process</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point" is the most effective point </a:t>
            </a:r>
            <a:endPar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correction of stress </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states.</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 Box 9"/>
          <p:cNvSpPr txBox="1">
            <a:spLocks noChangeArrowheads="1"/>
          </p:cNvSpPr>
          <p:nvPr/>
        </p:nvSpPr>
        <p:spPr bwMode="auto">
          <a:xfrm>
            <a:off x="107504" y="705470"/>
            <a:ext cx="88924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timing for correction of stress - states  for is from 20 to 44 minutes for adults, increasing one minute daily. For children aged 10 and older, increasingly up to 30 minutes. The cut-off line allows achieving such setting using “1 frequency = 1 minute” rule.</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43448"/>
            <a:ext cx="7416824" cy="416992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2" name="Picture 2" descr="D:\D-disk\Docum\Reklamar\Rofes\Описание ПО РОФЭС\перевод инструкции\Image\Sens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927" y="2132856"/>
            <a:ext cx="2333425" cy="2181112"/>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5365" name="Picture 5" descr="D:\D-disk\Docum\Reklamar\Rofes\Описание ПО РОФЭС\перевод инструкции\Image\One-time electrod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770" y="5014031"/>
            <a:ext cx="2059144" cy="1799345"/>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3" name="Text Box 9"/>
          <p:cNvSpPr txBox="1">
            <a:spLocks noChangeArrowheads="1"/>
          </p:cNvSpPr>
          <p:nvPr/>
        </p:nvSpPr>
        <p:spPr bwMode="auto">
          <a:xfrm>
            <a:off x="118454" y="3264659"/>
            <a:ext cx="1285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dirty="0" smtClean="0">
                <a:effectLst>
                  <a:outerShdw blurRad="38100" dist="38100" dir="2700000" algn="tl">
                    <a:srgbClr val="000000">
                      <a:alpha val="43137"/>
                    </a:srgbClr>
                  </a:outerShdw>
                </a:effectLst>
                <a:latin typeface="Calibri" panose="020F0502020204030204" pitchFamily="34" charset="0"/>
              </a:rPr>
              <a:t>Then </a:t>
            </a:r>
            <a:r>
              <a:rPr lang="en-US">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click </a:t>
            </a:r>
            <a:r>
              <a:rPr lang="en-US"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mtClean="0">
                <a:effectLst>
                  <a:outerShdw blurRad="38100" dist="38100" dir="2700000" algn="tl">
                    <a:srgbClr val="000000">
                      <a:alpha val="43137"/>
                    </a:srgbClr>
                  </a:outerShdw>
                </a:effectLst>
                <a:latin typeface="Calibri" panose="020F0502020204030204" pitchFamily="34" charset="0"/>
              </a:rPr>
              <a:t>button</a:t>
            </a:r>
            <a:r>
              <a:rPr lang="ru-RU" dirty="0" smtClean="0">
                <a:effectLst>
                  <a:outerShdw blurRad="38100" dist="38100" dir="2700000" algn="tl">
                    <a:srgbClr val="000000">
                      <a:alpha val="43137"/>
                    </a:srgbClr>
                  </a:outerShdw>
                </a:effectLst>
                <a:latin typeface="Calibri" panose="020F0502020204030204" pitchFamily="34" charset="0"/>
              </a:rPr>
              <a:t> </a:t>
            </a:r>
            <a:r>
              <a:rPr lang="en-US" dirty="0" smtClean="0">
                <a:effectLst>
                  <a:outerShdw blurRad="38100" dist="38100" dir="2700000" algn="tl">
                    <a:srgbClr val="000000">
                      <a:alpha val="43137"/>
                    </a:srgbClr>
                  </a:outerShdw>
                </a:effectLst>
                <a:latin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rPr>
              <a:t>Start</a:t>
            </a:r>
            <a:r>
              <a:rPr lang="en-US" dirty="0" smtClean="0">
                <a:effectLst>
                  <a:outerShdw blurRad="38100" dist="38100" dir="2700000" algn="tl">
                    <a:srgbClr val="000000">
                      <a:alpha val="43137"/>
                    </a:srgbClr>
                  </a:outerShdw>
                </a:effectLst>
                <a:latin typeface="Calibri" panose="020F0502020204030204" pitchFamily="34" charset="0"/>
              </a:rPr>
              <a:t>”.</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14" name="AutoShape 13"/>
          <p:cNvSpPr>
            <a:spLocks noChangeArrowheads="1"/>
          </p:cNvSpPr>
          <p:nvPr/>
        </p:nvSpPr>
        <p:spPr bwMode="auto">
          <a:xfrm rot="10800000">
            <a:off x="8316664" y="17729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5" name="AutoShape 13"/>
          <p:cNvSpPr>
            <a:spLocks noChangeArrowheads="1"/>
          </p:cNvSpPr>
          <p:nvPr/>
        </p:nvSpPr>
        <p:spPr bwMode="auto">
          <a:xfrm>
            <a:off x="300286" y="256502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6" name="AutoShape 13"/>
          <p:cNvSpPr>
            <a:spLocks noChangeArrowheads="1"/>
          </p:cNvSpPr>
          <p:nvPr/>
        </p:nvSpPr>
        <p:spPr bwMode="auto">
          <a:xfrm rot="10800000">
            <a:off x="8469064" y="1925339"/>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7" name="Rectangle 3"/>
          <p:cNvSpPr>
            <a:spLocks noGrp="1" noChangeArrowheads="1"/>
          </p:cNvSpPr>
          <p:nvPr>
            <p:ph type="title"/>
          </p:nvPr>
        </p:nvSpPr>
        <p:spPr>
          <a:xfrm>
            <a:off x="662880" y="0"/>
            <a:ext cx="8229600" cy="414338"/>
          </a:xfrm>
        </p:spPr>
        <p:txBody>
          <a:bodyPr/>
          <a:lstStyle/>
          <a:p>
            <a:pPr eaLnBrk="1" hangingPunct="1">
              <a:defRPr/>
            </a:pPr>
            <a:r>
              <a:rPr lang="en-US" sz="1800" dirty="0">
                <a:solidFill>
                  <a:srgbClr val="FFFF66"/>
                </a:solidFill>
                <a:effectLst>
                  <a:outerShdw blurRad="38100" dist="38100" dir="2700000" algn="tl">
                    <a:srgbClr val="000000">
                      <a:alpha val="43137"/>
                    </a:srgbClr>
                  </a:outerShdw>
                </a:effectLst>
                <a:latin typeface="Calibri" panose="020F0502020204030204" pitchFamily="34" charset="0"/>
              </a:rPr>
              <a:t>Patient's </a:t>
            </a:r>
            <a:r>
              <a:rPr lang="en-US" sz="1800"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functionary frequencies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
        <p:nvSpPr>
          <p:cNvPr id="18" name="Text Box 9"/>
          <p:cNvSpPr txBox="1">
            <a:spLocks noChangeArrowheads="1"/>
          </p:cNvSpPr>
          <p:nvPr/>
        </p:nvSpPr>
        <p:spPr bwMode="auto">
          <a:xfrm>
            <a:off x="5148064" y="4437112"/>
            <a:ext cx="288032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smtClean="0">
                <a:solidFill>
                  <a:srgbClr val="002060"/>
                </a:solidFill>
                <a:latin typeface="Calibri" panose="020F0502020204030204" pitchFamily="34" charset="0"/>
                <a:cs typeface="Calibri" panose="020F0502020204030204" pitchFamily="34" charset="0"/>
              </a:rPr>
              <a:t>"</a:t>
            </a:r>
            <a:r>
              <a:rPr lang="en-US"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extension cable is provided, connect the extension cable to the “</a:t>
            </a:r>
            <a:r>
              <a:rPr lang="ru-RU"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ЭХП</a:t>
            </a:r>
            <a:r>
              <a:rPr lang="en-US"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(ECS)” sensor by inserting the plug into the socket of the “</a:t>
            </a:r>
            <a:r>
              <a:rPr lang="ru-RU"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ЭХП</a:t>
            </a:r>
            <a:r>
              <a:rPr lang="en-US"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ECS” sensor, located on a short wire (tightly insert the extension cord plug into the socket until it clicks, see Fig. </a:t>
            </a:r>
            <a:r>
              <a:rPr lang="en-US" sz="14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ru-RU"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0" name="AutoShape 13"/>
          <p:cNvSpPr>
            <a:spLocks noChangeArrowheads="1"/>
          </p:cNvSpPr>
          <p:nvPr/>
        </p:nvSpPr>
        <p:spPr bwMode="auto">
          <a:xfrm rot="10800000">
            <a:off x="8621464" y="400518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9" name="Text Box 9"/>
          <p:cNvSpPr txBox="1">
            <a:spLocks noChangeArrowheads="1"/>
          </p:cNvSpPr>
          <p:nvPr/>
        </p:nvSpPr>
        <p:spPr bwMode="auto">
          <a:xfrm>
            <a:off x="5148065" y="6218148"/>
            <a:ext cx="2880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Install a disposable on a key point as shown on </a:t>
            </a:r>
            <a:r>
              <a:rPr lang="en-US" sz="1400"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Fig.</a:t>
            </a:r>
            <a:endParaRPr lang="ru-RU" sz="1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3" name="Picture 3" descr="D:\D-disk\Docum\Reklamar\Rofes\Описание ПО РОФЭС\перевод инструкции\Image\Sensor-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329573"/>
            <a:ext cx="2384838" cy="2455168"/>
          </a:xfrm>
          <a:prstGeom prst="round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500"/>
                                        <p:tgtEl>
                                          <p:spTgt spid="1536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50" presetClass="path" presetSubtype="0" accel="50000" decel="50000" fill="hold" grpId="1" nodeType="afterEffect">
                                  <p:stCondLst>
                                    <p:cond delay="0"/>
                                  </p:stCondLst>
                                  <p:childTnLst>
                                    <p:animMotion origin="layout" path="M 2.77778E-7 -1.80389E-6 L -0.33472 -1.80389E-6 C -0.48507 -1.80389E-6 -0.66944 0.05689 -0.66944 0.10315 L -0.66944 0.20675 " pathEditMode="relative" rAng="0" ptsTypes="AAAA">
                                      <p:cBhvr>
                                        <p:cTn id="25" dur="1000" fill="hold"/>
                                        <p:tgtEl>
                                          <p:spTgt spid="14"/>
                                        </p:tgtEl>
                                        <p:attrNameLst>
                                          <p:attrName>ppt_x</p:attrName>
                                          <p:attrName>ppt_y</p:attrName>
                                        </p:attrNameLst>
                                      </p:cBhvr>
                                      <p:rCtr x="-33472" y="10338"/>
                                    </p:animMotion>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6025"/>
                                        </p:tgtEl>
                                        <p:attrNameLst>
                                          <p:attrName>style.visibility</p:attrName>
                                        </p:attrNameLst>
                                      </p:cBhvr>
                                      <p:to>
                                        <p:strVal val="visible"/>
                                      </p:to>
                                    </p:set>
                                    <p:animEffect transition="in" filter="wipe(down)">
                                      <p:cBhvr>
                                        <p:cTn id="30" dur="500"/>
                                        <p:tgtEl>
                                          <p:spTgt spid="86025"/>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par>
                          <p:cTn id="35" fill="hold">
                            <p:stCondLst>
                              <p:cond delay="1000"/>
                            </p:stCondLst>
                            <p:childTnLst>
                              <p:par>
                                <p:cTn id="36" presetID="50" presetClass="path" presetSubtype="0" accel="50000" decel="50000" fill="hold" grpId="1" nodeType="afterEffect">
                                  <p:stCondLst>
                                    <p:cond delay="0"/>
                                  </p:stCondLst>
                                  <p:childTnLst>
                                    <p:animMotion origin="layout" path="M 3.61111E-6 -3.46901E-6 L -0.31945 -3.46901E-6 C -0.46302 -3.46901E-6 -0.63889 0.07308 -0.63889 0.13275 L -0.63889 0.26619 " pathEditMode="relative" rAng="0" ptsTypes="AAAA">
                                      <p:cBhvr>
                                        <p:cTn id="37" dur="1000" fill="hold"/>
                                        <p:tgtEl>
                                          <p:spTgt spid="16"/>
                                        </p:tgtEl>
                                        <p:attrNameLst>
                                          <p:attrName>ppt_x</p:attrName>
                                          <p:attrName>ppt_y</p:attrName>
                                        </p:attrNameLst>
                                      </p:cBhvr>
                                      <p:rCtr x="-31944" y="13298"/>
                                    </p:animMotion>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362"/>
                                        </p:tgtEl>
                                        <p:attrNameLst>
                                          <p:attrName>style.visibility</p:attrName>
                                        </p:attrNameLst>
                                      </p:cBhvr>
                                      <p:to>
                                        <p:strVal val="visible"/>
                                      </p:to>
                                    </p:set>
                                    <p:animEffect transition="in" filter="fade">
                                      <p:cBhvr>
                                        <p:cTn id="42" dur="500"/>
                                        <p:tgtEl>
                                          <p:spTgt spid="153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363"/>
                                        </p:tgtEl>
                                        <p:attrNameLst>
                                          <p:attrName>style.visibility</p:attrName>
                                        </p:attrNameLst>
                                      </p:cBhvr>
                                      <p:to>
                                        <p:strVal val="visible"/>
                                      </p:to>
                                    </p:set>
                                    <p:animEffect transition="in" filter="fade">
                                      <p:cBhvr>
                                        <p:cTn id="57" dur="500"/>
                                        <p:tgtEl>
                                          <p:spTgt spid="153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5363"/>
                                        </p:tgtEl>
                                      </p:cBhvr>
                                    </p:animEffect>
                                    <p:set>
                                      <p:cBhvr>
                                        <p:cTn id="62" dur="1" fill="hold">
                                          <p:stCondLst>
                                            <p:cond delay="499"/>
                                          </p:stCondLst>
                                        </p:cTn>
                                        <p:tgtEl>
                                          <p:spTgt spid="15363"/>
                                        </p:tgtEl>
                                        <p:attrNameLst>
                                          <p:attrName>style.visibility</p:attrName>
                                        </p:attrNameLst>
                                      </p:cBhvr>
                                      <p:to>
                                        <p:strVal val="hidden"/>
                                      </p:to>
                                    </p:se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par>
                          <p:cTn id="67" fill="hold">
                            <p:stCondLst>
                              <p:cond delay="1000"/>
                            </p:stCondLst>
                            <p:childTnLst>
                              <p:par>
                                <p:cTn id="68" presetID="50" presetClass="path" presetSubtype="0" accel="50000" decel="50000" fill="hold" grpId="1" nodeType="afterEffect">
                                  <p:stCondLst>
                                    <p:cond delay="0"/>
                                  </p:stCondLst>
                                  <p:childTnLst>
                                    <p:animMotion origin="layout" path="M -0.11024 0.01573 L -0.45764 0.01573 C -0.61389 0.01573 -0.80503 0.08881 -0.80503 0.14848 L -0.80503 0.28192 " pathEditMode="relative" rAng="0" ptsTypes="AAAA">
                                      <p:cBhvr>
                                        <p:cTn id="69" dur="1000" fill="hold"/>
                                        <p:tgtEl>
                                          <p:spTgt spid="20"/>
                                        </p:tgtEl>
                                        <p:attrNameLst>
                                          <p:attrName>ppt_x</p:attrName>
                                          <p:attrName>ppt_y</p:attrName>
                                        </p:attrNameLst>
                                      </p:cBhvr>
                                      <p:rCtr x="-34740" y="13298"/>
                                    </p:animMotion>
                                  </p:childTnLst>
                                </p:cTn>
                              </p:par>
                              <p:par>
                                <p:cTn id="70" presetID="10" presetClass="entr" presetSubtype="0" fill="hold" nodeType="withEffect">
                                  <p:stCondLst>
                                    <p:cond delay="0"/>
                                  </p:stCondLst>
                                  <p:childTnLst>
                                    <p:set>
                                      <p:cBhvr>
                                        <p:cTn id="71" dur="1" fill="hold">
                                          <p:stCondLst>
                                            <p:cond delay="0"/>
                                          </p:stCondLst>
                                        </p:cTn>
                                        <p:tgtEl>
                                          <p:spTgt spid="15365"/>
                                        </p:tgtEl>
                                        <p:attrNameLst>
                                          <p:attrName>style.visibility</p:attrName>
                                        </p:attrNameLst>
                                      </p:cBhvr>
                                      <p:to>
                                        <p:strVal val="visible"/>
                                      </p:to>
                                    </p:set>
                                    <p:animEffect transition="in" filter="fade">
                                      <p:cBhvr>
                                        <p:cTn id="72" dur="500"/>
                                        <p:tgtEl>
                                          <p:spTgt spid="1536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wipe(down)">
                                      <p:cBhvr>
                                        <p:cTn id="77" dur="500"/>
                                        <p:tgtEl>
                                          <p:spTgt spid="13"/>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36" presetClass="path" presetSubtype="0" accel="50000" decel="50000" fill="hold" grpId="1" nodeType="clickEffect">
                                  <p:stCondLst>
                                    <p:cond delay="0"/>
                                  </p:stCondLst>
                                  <p:childTnLst>
                                    <p:animMotion origin="layout" path="M -3.61111E-6 -4.20907E-6 L -3.61111E-6 0.29001 C -3.61111E-6 0.42068 0.10903 0.5821 0.19809 0.5821 L 0.39636 0.5821 " pathEditMode="relative" rAng="0" ptsTypes="AAAA">
                                      <p:cBhvr>
                                        <p:cTn id="85" dur="2000" fill="hold"/>
                                        <p:tgtEl>
                                          <p:spTgt spid="15"/>
                                        </p:tgtEl>
                                        <p:attrNameLst>
                                          <p:attrName>ppt_x</p:attrName>
                                          <p:attrName>ppt_y</p:attrName>
                                        </p:attrNameLst>
                                      </p:cBhvr>
                                      <p:rCtr x="19809" y="29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8" grpId="0"/>
      <p:bldP spid="13" grpId="0"/>
      <p:bldP spid="14" grpId="0" animBg="1"/>
      <p:bldP spid="14" grpId="1" animBg="1"/>
      <p:bldP spid="15" grpId="0" animBg="1"/>
      <p:bldP spid="15" grpId="1" animBg="1"/>
      <p:bldP spid="16" grpId="0" animBg="1"/>
      <p:bldP spid="16" grpId="1" animBg="1"/>
      <p:bldP spid="18" grpId="0"/>
      <p:bldP spid="20" grpId="0" animBg="1"/>
      <p:bldP spid="20" grpId="1"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sz="half" idx="1"/>
          </p:nvPr>
        </p:nvSpPr>
        <p:spPr>
          <a:xfrm>
            <a:off x="251520" y="350561"/>
            <a:ext cx="8568630" cy="342135"/>
          </a:xfrm>
        </p:spPr>
        <p:txBody>
          <a:bodyPr/>
          <a:lstStyle/>
          <a:p>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“Color therapy” mode. In combination with “Correction” mode, Color therapy” intensifies the effect of  correction of the patient stress -states.</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86025" name="Text Box 9"/>
          <p:cNvSpPr txBox="1">
            <a:spLocks noChangeArrowheads="1"/>
          </p:cNvSpPr>
          <p:nvPr/>
        </p:nvSpPr>
        <p:spPr bwMode="auto">
          <a:xfrm>
            <a:off x="117960" y="1558533"/>
            <a:ext cx="88924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“Color therapy” mode will be initiated in parallel to the patient correction process by functional frequencies. Operation of the “Color therapy” mode is described in item 12 of the “Instructions on working with software ROFES/MONICOR”.</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2"/>
          <p:cNvSpPr>
            <a:spLocks noChangeArrowheads="1"/>
          </p:cNvSpPr>
          <p:nvPr/>
        </p:nvSpPr>
        <p:spPr bwMode="auto">
          <a:xfrm flipV="1">
            <a:off x="2387206" y="989112"/>
            <a:ext cx="8448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8" name="Text Box 9"/>
          <p:cNvSpPr txBox="1">
            <a:spLocks noChangeArrowheads="1"/>
          </p:cNvSpPr>
          <p:nvPr/>
        </p:nvSpPr>
        <p:spPr bwMode="auto">
          <a:xfrm>
            <a:off x="107504" y="1043444"/>
            <a:ext cx="88924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Click on “Color therapy” button. - Sign </a:t>
            </a: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_V_</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there</a:t>
            </a:r>
            <a:r>
              <a:rPr lang="en-US"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43448"/>
            <a:ext cx="7416824" cy="4169928"/>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AutoShape 13"/>
          <p:cNvSpPr>
            <a:spLocks noChangeArrowheads="1"/>
          </p:cNvSpPr>
          <p:nvPr/>
        </p:nvSpPr>
        <p:spPr bwMode="auto">
          <a:xfrm rot="10800000">
            <a:off x="8316664" y="1052736"/>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9" name="Rectangle 3"/>
          <p:cNvSpPr>
            <a:spLocks noGrp="1" noChangeArrowheads="1"/>
          </p:cNvSpPr>
          <p:nvPr>
            <p:ph type="title"/>
          </p:nvPr>
        </p:nvSpPr>
        <p:spPr>
          <a:xfrm>
            <a:off x="662880" y="0"/>
            <a:ext cx="8229600" cy="414338"/>
          </a:xfrm>
        </p:spPr>
        <p:txBody>
          <a:bodyPr/>
          <a:lstStyle/>
          <a:p>
            <a:pPr eaLnBrk="1" hangingPunct="1">
              <a:defRPr/>
            </a:pPr>
            <a:r>
              <a:rPr lang="en-US" sz="1800" dirty="0">
                <a:solidFill>
                  <a:srgbClr val="FFFF66"/>
                </a:solidFill>
                <a:effectLst>
                  <a:outerShdw blurRad="38100" dist="38100" dir="2700000" algn="tl">
                    <a:srgbClr val="000000">
                      <a:alpha val="43137"/>
                    </a:srgbClr>
                  </a:outerShdw>
                </a:effectLst>
                <a:latin typeface="Calibri" panose="020F0502020204030204" pitchFamily="34" charset="0"/>
              </a:rPr>
              <a:t>Patient's </a:t>
            </a:r>
            <a:r>
              <a:rPr lang="en-US" sz="1800" dirty="0" smtClean="0">
                <a:solidFill>
                  <a:schemeClr val="tx2">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functionary frequencies</a:t>
            </a:r>
            <a:r>
              <a:rPr lang="en-US" sz="1800" dirty="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2444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wipe(down)">
                                      <p:cBhvr>
                                        <p:cTn id="7" dur="500"/>
                                        <p:tgtEl>
                                          <p:spTgt spid="86020">
                                            <p:txEl>
                                              <p:pRg st="0" end="0"/>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50" presetClass="path" presetSubtype="0" accel="50000" decel="50000" fill="hold" grpId="1" nodeType="afterEffect">
                                  <p:stCondLst>
                                    <p:cond delay="0"/>
                                  </p:stCondLst>
                                  <p:childTnLst>
                                    <p:animMotion origin="layout" path="M 2.77778E-7 3.57077E-6 L -0.22066 3.57077E-6 C -0.31962 3.57077E-6 -0.44097 0.18871 -0.44097 0.3425 L -0.44097 0.68709 " pathEditMode="relative" rAng="0" ptsTypes="AAAA">
                                      <p:cBhvr>
                                        <p:cTn id="22" dur="1000" fill="hold"/>
                                        <p:tgtEl>
                                          <p:spTgt spid="14"/>
                                        </p:tgtEl>
                                        <p:attrNameLst>
                                          <p:attrName>ppt_x</p:attrName>
                                          <p:attrName>ppt_y</p:attrName>
                                        </p:attrNameLst>
                                      </p:cBhvr>
                                      <p:rCtr x="-22049" y="34343"/>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6025"/>
                                        </p:tgtEl>
                                        <p:attrNameLst>
                                          <p:attrName>style.visibility</p:attrName>
                                        </p:attrNameLst>
                                      </p:cBhvr>
                                      <p:to>
                                        <p:strVal val="visible"/>
                                      </p:to>
                                    </p:set>
                                    <p:animEffect transition="in" filter="wipe(down)">
                                      <p:cBhvr>
                                        <p:cTn id="27" dur="5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P spid="86025" grpId="0"/>
      <p:bldP spid="8" grpId="0"/>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8680"/>
            <a:ext cx="7772400" cy="2044799"/>
          </a:xfrm>
        </p:spPr>
        <p:txBody>
          <a:bodyPr/>
          <a:lstStyle/>
          <a:p>
            <a:r>
              <a:rPr lang="en-US" sz="3200" dirty="0">
                <a:effectLst>
                  <a:outerShdw blurRad="38100" dist="38100" dir="2700000" algn="tl">
                    <a:srgbClr val="000000">
                      <a:alpha val="43137"/>
                    </a:srgbClr>
                  </a:outerShdw>
                </a:effectLst>
                <a:latin typeface="Calibri" panose="020F0502020204030204" pitchFamily="34" charset="0"/>
              </a:rPr>
              <a:t>Correction of stress </a:t>
            </a:r>
            <a:r>
              <a:rPr lang="en-US" sz="3200" dirty="0" smtClean="0">
                <a:effectLst>
                  <a:outerShdw blurRad="38100" dist="38100" dir="2700000" algn="tl">
                    <a:srgbClr val="000000">
                      <a:alpha val="43137"/>
                    </a:srgbClr>
                  </a:outerShdw>
                </a:effectLst>
                <a:latin typeface="Calibri" panose="020F0502020204030204" pitchFamily="34" charset="0"/>
              </a:rPr>
              <a:t> states</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r>
              <a:rPr lang="en-US" sz="3200" dirty="0">
                <a:effectLst>
                  <a:outerShdw blurRad="38100" dist="38100" dir="2700000" algn="tl">
                    <a:srgbClr val="000000">
                      <a:alpha val="43137"/>
                    </a:srgbClr>
                  </a:outerShdw>
                </a:effectLst>
                <a:latin typeface="Calibri" panose="020F0502020204030204" pitchFamily="34" charset="0"/>
              </a:rPr>
              <a:t>Diagnostic and correction methods with biological feedback</a:t>
            </a:r>
            <a:r>
              <a:rPr lang="ru-RU" sz="3200" dirty="0">
                <a:effectLst>
                  <a:outerShdw blurRad="38100" dist="38100" dir="2700000" algn="tl">
                    <a:srgbClr val="000000">
                      <a:alpha val="43137"/>
                    </a:srgbClr>
                  </a:outerShdw>
                </a:effectLst>
                <a:latin typeface="Calibri" panose="020F0502020204030204" pitchFamily="34" charset="0"/>
              </a:rPr>
              <a:t/>
            </a:r>
            <a:br>
              <a:rPr lang="ru-RU" sz="3200" dirty="0">
                <a:effectLst>
                  <a:outerShdw blurRad="38100" dist="38100" dir="2700000" algn="tl">
                    <a:srgbClr val="000000">
                      <a:alpha val="43137"/>
                    </a:srgbClr>
                  </a:outerShdw>
                </a:effectLst>
                <a:latin typeface="Calibri" panose="020F0502020204030204" pitchFamily="34" charset="0"/>
              </a:rPr>
            </a:br>
            <a:endParaRPr lang="ru-RU" altLang="ru-RU" sz="3200" dirty="0" smtClean="0">
              <a:effectLst>
                <a:outerShdw blurRad="38100" dist="38100" dir="2700000" algn="tl">
                  <a:srgbClr val="000000">
                    <a:alpha val="43137"/>
                  </a:srgbClr>
                </a:outerShdw>
              </a:effectLst>
              <a:latin typeface="Calibri" panose="020F0502020204030204" pitchFamily="34" charset="0"/>
            </a:endParaRPr>
          </a:p>
        </p:txBody>
      </p:sp>
      <p:sp>
        <p:nvSpPr>
          <p:cNvPr id="2051" name="Rectangle 3"/>
          <p:cNvSpPr>
            <a:spLocks noGrp="1" noChangeArrowheads="1"/>
          </p:cNvSpPr>
          <p:nvPr>
            <p:ph type="subTitle" idx="1"/>
          </p:nvPr>
        </p:nvSpPr>
        <p:spPr>
          <a:xfrm>
            <a:off x="1259632" y="2852936"/>
            <a:ext cx="6400800" cy="2736304"/>
          </a:xfrm>
        </p:spPr>
        <p:txBody>
          <a:bodyPr/>
          <a:lstStyle/>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Case 2</a:t>
            </a:r>
          </a:p>
          <a:p>
            <a:pPr eaLnBrk="1" hangingPunct="1">
              <a:lnSpc>
                <a:spcPct val="80000"/>
              </a:lnSpc>
              <a:defRPr/>
            </a:pPr>
            <a:endPar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endParaRPr>
          </a:p>
          <a:p>
            <a:pPr eaLnBrk="1" hangingPunct="1">
              <a:lnSpc>
                <a:spcPct val="80000"/>
              </a:lnSpc>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rPr>
              <a:t>“Algorithm </a:t>
            </a: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2 Diagnostics and correction”</a:t>
            </a:r>
          </a:p>
          <a:p>
            <a:pPr eaLnBrk="1" hangingPunct="1">
              <a:lnSpc>
                <a:spcPct val="80000"/>
              </a:lnSpc>
              <a:defRPr/>
            </a:pPr>
            <a:r>
              <a:rPr lang="en-US" sz="3200" dirty="0" smtClean="0">
                <a:solidFill>
                  <a:schemeClr val="tx2"/>
                </a:solidFill>
                <a:effectLst>
                  <a:outerShdw blurRad="38100" dist="38100" dir="2700000" algn="tl">
                    <a:srgbClr val="000000">
                      <a:alpha val="43137"/>
                    </a:srgbClr>
                  </a:outerShdw>
                </a:effectLst>
                <a:latin typeface="Calibri" panose="020F0502020204030204" pitchFamily="34" charset="0"/>
              </a:rPr>
              <a:t> </a:t>
            </a:r>
            <a:r>
              <a:rPr lang="en-US" sz="3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a correction by are exogenous body frequencies </a:t>
            </a:r>
            <a:endParaRPr lang="en-US" altLang="ru-RU" sz="3200" dirty="0" smtClean="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7926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500"/>
                                        <p:tgtEl>
                                          <p:spTgt spid="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1">
                                            <p:txEl>
                                              <p:pRg st="3" end="3"/>
                                            </p:txEl>
                                          </p:spTgt>
                                        </p:tgtEl>
                                        <p:attrNameLst>
                                          <p:attrName>style.visibility</p:attrName>
                                        </p:attrNameLst>
                                      </p:cBhvr>
                                      <p:to>
                                        <p:strVal val="visible"/>
                                      </p:to>
                                    </p:set>
                                    <p:animEffect transition="in" filter="fade">
                                      <p:cBhvr>
                                        <p:cTn id="22"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body" sz="half" idx="1"/>
          </p:nvPr>
        </p:nvSpPr>
        <p:spPr>
          <a:xfrm>
            <a:off x="323850" y="476671"/>
            <a:ext cx="8568630" cy="1017017"/>
          </a:xfrm>
        </p:spPr>
        <p:txBody>
          <a:bodyPr/>
          <a:lstStyle/>
          <a:p>
            <a:pPr lvl="0"/>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Perform patient diagnostics using one of the methods to obtain electrophysiological (energy flow)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imprint.(“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ROFES/Su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measurement”,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Verte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measurement”, “Express measurement”) For example: ROFES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measurement </a:t>
            </a:r>
            <a:r>
              <a:rPr lang="en-US" sz="18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eaLnBrk="1" hangingPunct="1">
              <a:lnSpc>
                <a:spcPct val="90000"/>
              </a:lnSpc>
            </a:pPr>
            <a:endParaRPr lang="ru-RU" altLang="ru-RU" sz="1800" dirty="0" smtClean="0">
              <a:effectLst>
                <a:outerShdw blurRad="38100" dist="38100" dir="2700000" algn="tl">
                  <a:srgbClr val="000000">
                    <a:alpha val="43137"/>
                  </a:srgbClr>
                </a:outerShdw>
              </a:effectLst>
              <a:latin typeface="Calibri" panose="020F0502020204030204" pitchFamily="34" charset="0"/>
            </a:endParaRPr>
          </a:p>
        </p:txBody>
      </p:sp>
      <p:pic>
        <p:nvPicPr>
          <p:cNvPr id="9" name="Рисунок 8"/>
          <p:cNvPicPr>
            <a:picLocks noChangeAspect="1"/>
          </p:cNvPicPr>
          <p:nvPr/>
        </p:nvPicPr>
        <p:blipFill>
          <a:blip r:embed="rId2"/>
          <a:stretch>
            <a:fillRect/>
          </a:stretch>
        </p:blipFill>
        <p:spPr>
          <a:xfrm>
            <a:off x="3894336" y="1493689"/>
            <a:ext cx="5041748" cy="5247679"/>
          </a:xfrm>
          <a:prstGeom prst="roundRect">
            <a:avLst/>
          </a:prstGeom>
        </p:spPr>
      </p:pic>
      <p:sp>
        <p:nvSpPr>
          <p:cNvPr id="6" name="AutoShape 13"/>
          <p:cNvSpPr>
            <a:spLocks noChangeArrowheads="1"/>
          </p:cNvSpPr>
          <p:nvPr/>
        </p:nvSpPr>
        <p:spPr bwMode="auto">
          <a:xfrm>
            <a:off x="2856957" y="1556792"/>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2" name="Прямоугольник 1"/>
          <p:cNvSpPr/>
          <p:nvPr/>
        </p:nvSpPr>
        <p:spPr>
          <a:xfrm>
            <a:off x="125396" y="2060847"/>
            <a:ext cx="3793412" cy="923330"/>
          </a:xfrm>
          <a:prstGeom prst="rect">
            <a:avLst/>
          </a:prstGeom>
        </p:spPr>
        <p:txBody>
          <a:bodyPr wrap="square">
            <a:spAutoFit/>
          </a:bodyPr>
          <a:lstStyle/>
          <a:p>
            <a:r>
              <a:rPr lang="en-US" dirty="0" smtClean="0">
                <a:effectLst>
                  <a:outerShdw blurRad="38100" dist="38100" dir="2700000" algn="tl">
                    <a:srgbClr val="000000">
                      <a:alpha val="43137"/>
                    </a:srgbClr>
                  </a:outerShdw>
                </a:effectLst>
                <a:latin typeface="Calibri" panose="020F0502020204030204" pitchFamily="34" charset="0"/>
              </a:rPr>
              <a:t>For </a:t>
            </a:r>
            <a:r>
              <a:rPr lang="en-US" dirty="0">
                <a:effectLst>
                  <a:outerShdw blurRad="38100" dist="38100" dir="2700000" algn="tl">
                    <a:srgbClr val="000000">
                      <a:alpha val="43137"/>
                    </a:srgbClr>
                  </a:outerShdw>
                </a:effectLst>
                <a:latin typeface="Calibri" panose="020F0502020204030204" pitchFamily="34" charset="0"/>
              </a:rPr>
              <a:t>more detail please see a slideshow: </a:t>
            </a:r>
            <a:r>
              <a:rPr lang="en-US" dirty="0" smtClean="0">
                <a:effectLst>
                  <a:outerShdw blurRad="38100" dist="38100" dir="2700000" algn="tl">
                    <a:srgbClr val="000000">
                      <a:alpha val="43137"/>
                    </a:srgbClr>
                  </a:outerShdw>
                </a:effectLst>
                <a:latin typeface="Calibri" panose="020F0502020204030204" pitchFamily="34" charset="0"/>
              </a:rPr>
              <a:t>“Working </a:t>
            </a:r>
            <a:r>
              <a:rPr lang="en-US" dirty="0">
                <a:effectLst>
                  <a:outerShdw blurRad="38100" dist="38100" dir="2700000" algn="tl">
                    <a:srgbClr val="000000">
                      <a:alpha val="43137"/>
                    </a:srgbClr>
                  </a:outerShdw>
                </a:effectLst>
                <a:latin typeface="Calibri" panose="020F0502020204030204" pitchFamily="34" charset="0"/>
              </a:rPr>
              <a:t>with the ROFES software - </a:t>
            </a:r>
            <a:r>
              <a:rPr lang="en-US" dirty="0" smtClean="0">
                <a:effectLst>
                  <a:outerShdw blurRad="38100" dist="38100" dir="2700000" algn="tl">
                    <a:srgbClr val="000000">
                      <a:alpha val="43137"/>
                    </a:srgbClr>
                  </a:outerShdw>
                </a:effectLst>
                <a:latin typeface="Calibri" panose="020F0502020204030204" pitchFamily="34" charset="0"/>
              </a:rPr>
              <a:t>Diagnostics module.pptx”</a:t>
            </a:r>
            <a:endParaRPr lang="ru-RU" dirty="0">
              <a:effectLst>
                <a:outerShdw blurRad="38100" dist="38100" dir="2700000" algn="tl">
                  <a:srgbClr val="000000">
                    <a:alpha val="43137"/>
                  </a:srgbClr>
                </a:outerShdw>
              </a:effectLst>
              <a:latin typeface="Calibri" panose="020F0502020204030204" pitchFamily="34" charset="0"/>
            </a:endParaRPr>
          </a:p>
        </p:txBody>
      </p:sp>
      <p:sp>
        <p:nvSpPr>
          <p:cNvPr id="8" name="AutoShape 13"/>
          <p:cNvSpPr>
            <a:spLocks noChangeArrowheads="1"/>
          </p:cNvSpPr>
          <p:nvPr/>
        </p:nvSpPr>
        <p:spPr bwMode="auto">
          <a:xfrm>
            <a:off x="300286" y="4654068"/>
            <a:ext cx="431800" cy="215900"/>
          </a:xfrm>
          <a:prstGeom prs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Verdana" panose="020B0604030504040204" pitchFamily="34" charset="0"/>
              </a:defRPr>
            </a:lvl1pPr>
            <a:lvl2pPr marL="742950" indent="-285750" algn="ctr">
              <a:defRPr>
                <a:solidFill>
                  <a:schemeClr val="tx1"/>
                </a:solidFill>
                <a:latin typeface="Verdana" panose="020B0604030504040204" pitchFamily="34" charset="0"/>
              </a:defRPr>
            </a:lvl2pPr>
            <a:lvl3pPr marL="1143000" indent="-228600" algn="ctr">
              <a:defRPr>
                <a:solidFill>
                  <a:schemeClr val="tx1"/>
                </a:solidFill>
                <a:latin typeface="Verdana" panose="020B0604030504040204" pitchFamily="34" charset="0"/>
              </a:defRPr>
            </a:lvl3pPr>
            <a:lvl4pPr marL="1600200" indent="-228600" algn="ctr">
              <a:defRPr>
                <a:solidFill>
                  <a:schemeClr val="tx1"/>
                </a:solidFill>
                <a:latin typeface="Verdana" panose="020B0604030504040204" pitchFamily="34" charset="0"/>
              </a:defRPr>
            </a:lvl4pPr>
            <a:lvl5pPr marL="2057400" indent="-228600" algn="ctr">
              <a:defRPr>
                <a:solidFill>
                  <a:schemeClr val="tx1"/>
                </a:solidFill>
                <a:latin typeface="Verdana" panose="020B0604030504040204" pitchFamily="34" charset="0"/>
              </a:defRPr>
            </a:lvl5pPr>
            <a:lvl6pPr marL="2514600" indent="-228600" algn="ctr" eaLnBrk="0" fontAlgn="base" hangingPunct="0">
              <a:spcBef>
                <a:spcPct val="0"/>
              </a:spcBef>
              <a:spcAft>
                <a:spcPct val="0"/>
              </a:spcAft>
              <a:defRPr>
                <a:solidFill>
                  <a:schemeClr val="tx1"/>
                </a:solidFill>
                <a:latin typeface="Verdana" panose="020B0604030504040204" pitchFamily="34" charset="0"/>
              </a:defRPr>
            </a:lvl6pPr>
            <a:lvl7pPr marL="2971800" indent="-228600" algn="ctr" eaLnBrk="0" fontAlgn="base" hangingPunct="0">
              <a:spcBef>
                <a:spcPct val="0"/>
              </a:spcBef>
              <a:spcAft>
                <a:spcPct val="0"/>
              </a:spcAft>
              <a:defRPr>
                <a:solidFill>
                  <a:schemeClr val="tx1"/>
                </a:solidFill>
                <a:latin typeface="Verdana" panose="020B0604030504040204" pitchFamily="34" charset="0"/>
              </a:defRPr>
            </a:lvl7pPr>
            <a:lvl8pPr marL="3429000" indent="-228600" algn="ctr" eaLnBrk="0" fontAlgn="base" hangingPunct="0">
              <a:spcBef>
                <a:spcPct val="0"/>
              </a:spcBef>
              <a:spcAft>
                <a:spcPct val="0"/>
              </a:spcAft>
              <a:defRPr>
                <a:solidFill>
                  <a:schemeClr val="tx1"/>
                </a:solidFill>
                <a:latin typeface="Verdana" panose="020B0604030504040204" pitchFamily="34" charset="0"/>
              </a:defRPr>
            </a:lvl8pPr>
            <a:lvl9pPr marL="3886200" indent="-228600" algn="ctr" eaLnBrk="0" fontAlgn="base" hangingPunct="0">
              <a:spcBef>
                <a:spcPct val="0"/>
              </a:spcBef>
              <a:spcAft>
                <a:spcPct val="0"/>
              </a:spcAft>
              <a:defRPr>
                <a:solidFill>
                  <a:schemeClr val="tx1"/>
                </a:solidFill>
                <a:latin typeface="Verdana" panose="020B0604030504040204" pitchFamily="34" charset="0"/>
              </a:defRPr>
            </a:lvl9pPr>
          </a:lstStyle>
          <a:p>
            <a:pPr eaLnBrk="1" hangingPunct="1"/>
            <a:endParaRPr lang="ru-RU" altLang="ru-RU"/>
          </a:p>
        </p:txBody>
      </p:sp>
      <p:sp>
        <p:nvSpPr>
          <p:cNvPr id="10" name="Text Box 9"/>
          <p:cNvSpPr txBox="1">
            <a:spLocks noChangeArrowheads="1"/>
          </p:cNvSpPr>
          <p:nvPr/>
        </p:nvSpPr>
        <p:spPr bwMode="auto">
          <a:xfrm>
            <a:off x="107504" y="3429000"/>
            <a:ext cx="34970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ru-RU" dirty="0" smtClean="0">
                <a:effectLst>
                  <a:outerShdw blurRad="38100" dist="38100" dir="2700000" algn="tl">
                    <a:srgbClr val="000000">
                      <a:alpha val="43137"/>
                    </a:srgbClr>
                  </a:outerShdw>
                </a:effectLst>
                <a:latin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rPr>
              <a:t>For further</a:t>
            </a:r>
            <a:r>
              <a:rPr lang="en-US" dirty="0" smtClean="0">
                <a:effectLst>
                  <a:outerShdw blurRad="38100" dist="38100" dir="2700000" algn="tl">
                    <a:srgbClr val="000000">
                      <a:alpha val="43137"/>
                    </a:srgbClr>
                  </a:outerShdw>
                </a:effectLst>
                <a:latin typeface="Calibri" panose="020F0502020204030204" pitchFamily="34" charset="0"/>
              </a:rPr>
              <a:t> correction of </a:t>
            </a:r>
            <a:r>
              <a:rPr lang="en-US" dirty="0">
                <a:effectLst>
                  <a:outerShdw blurRad="38100" dist="38100" dir="2700000" algn="tl">
                    <a:srgbClr val="000000">
                      <a:alpha val="43137"/>
                    </a:srgbClr>
                  </a:outerShdw>
                </a:effectLst>
                <a:latin typeface="Calibri" panose="020F0502020204030204" pitchFamily="34" charset="0"/>
              </a:rPr>
              <a:t>the </a:t>
            </a:r>
            <a:r>
              <a:rPr lang="en-US" dirty="0" smtClean="0">
                <a:effectLst>
                  <a:outerShdw blurRad="38100" dist="38100" dir="2700000" algn="tl">
                    <a:srgbClr val="000000">
                      <a:alpha val="43137"/>
                    </a:srgbClr>
                  </a:outerShdw>
                </a:effectLst>
                <a:latin typeface="Calibri" panose="020F0502020204030204" pitchFamily="34" charset="0"/>
              </a:rPr>
              <a:t> patient condition,  </a:t>
            </a:r>
            <a:r>
              <a:rPr lang="en-US" dirty="0">
                <a:effectLst>
                  <a:outerShdw blurRad="38100" dist="38100" dir="2700000" algn="tl">
                    <a:srgbClr val="000000">
                      <a:alpha val="43137"/>
                    </a:srgbClr>
                  </a:outerShdw>
                </a:effectLst>
                <a:latin typeface="Calibri" panose="020F0502020204030204" pitchFamily="34" charset="0"/>
              </a:rPr>
              <a:t>color </a:t>
            </a:r>
            <a:r>
              <a:rPr lang="en-US" dirty="0" smtClean="0">
                <a:effectLst>
                  <a:outerShdw blurRad="38100" dist="38100" dir="2700000" algn="tl">
                    <a:srgbClr val="000000">
                      <a:alpha val="43137"/>
                    </a:srgbClr>
                  </a:outerShdw>
                </a:effectLst>
                <a:latin typeface="Calibri" panose="020F0502020204030204" pitchFamily="34" charset="0"/>
              </a:rPr>
              <a:t>therapy, </a:t>
            </a:r>
            <a:r>
              <a:rPr lang="en-US" dirty="0">
                <a:effectLst>
                  <a:outerShdw blurRad="38100" dist="38100" dir="2700000" algn="tl">
                    <a:srgbClr val="000000">
                      <a:alpha val="43137"/>
                    </a:srgbClr>
                  </a:outerShdw>
                </a:effectLst>
                <a:latin typeface="Calibri" panose="020F0502020204030204" pitchFamily="34" charset="0"/>
              </a:rPr>
              <a:t>press button </a:t>
            </a:r>
            <a:r>
              <a:rPr lang="en-US" dirty="0" smtClean="0">
                <a:effectLst>
                  <a:outerShdw blurRad="38100" dist="38100" dir="2700000" algn="tl">
                    <a:srgbClr val="000000">
                      <a:alpha val="43137"/>
                    </a:srgbClr>
                  </a:outerShdw>
                </a:effectLst>
                <a:latin typeface="Calibri" panose="020F0502020204030204" pitchFamily="34" charset="0"/>
              </a:rPr>
              <a:t>“Analysis </a:t>
            </a:r>
            <a:r>
              <a:rPr lang="en-US" dirty="0">
                <a:effectLst>
                  <a:outerShdw blurRad="38100" dist="38100" dir="2700000" algn="tl">
                    <a:srgbClr val="000000">
                      <a:alpha val="43137"/>
                    </a:srgbClr>
                  </a:outerShdw>
                </a:effectLst>
                <a:latin typeface="Calibri" panose="020F0502020204030204" pitchFamily="34" charset="0"/>
              </a:rPr>
              <a:t>of </a:t>
            </a:r>
            <a:r>
              <a:rPr lang="en-US" dirty="0" smtClean="0">
                <a:effectLst>
                  <a:outerShdw blurRad="38100" dist="38100" dir="2700000" algn="tl">
                    <a:srgbClr val="000000">
                      <a:alpha val="43137"/>
                    </a:srgbClr>
                  </a:outerShdw>
                </a:effectLst>
                <a:latin typeface="Calibri" panose="020F0502020204030204" pitchFamily="34" charset="0"/>
              </a:rPr>
              <a:t>examination”</a:t>
            </a:r>
            <a:r>
              <a:rPr lang="en-US" u="sng" dirty="0" smtClean="0">
                <a:effectLst>
                  <a:outerShdw blurRad="38100" dist="38100" dir="2700000" algn="tl">
                    <a:srgbClr val="000000">
                      <a:alpha val="43137"/>
                    </a:srgbClr>
                  </a:outerShdw>
                </a:effectLst>
                <a:latin typeface="Calibri" panose="020F0502020204030204" pitchFamily="34" charset="0"/>
              </a:rPr>
              <a:t> </a:t>
            </a:r>
            <a:endParaRPr lang="ru-RU" altLang="ru-RU" dirty="0">
              <a:effectLst>
                <a:outerShdw blurRad="38100" dist="38100" dir="2700000" algn="tl">
                  <a:srgbClr val="000000">
                    <a:alpha val="43137"/>
                  </a:srgbClr>
                </a:outerShdw>
              </a:effectLst>
              <a:latin typeface="Calibri" panose="020F0502020204030204" pitchFamily="34" charset="0"/>
            </a:endParaRPr>
          </a:p>
        </p:txBody>
      </p:sp>
      <p:sp>
        <p:nvSpPr>
          <p:cNvPr id="11" name="Rectangle 3"/>
          <p:cNvSpPr txBox="1">
            <a:spLocks noChangeArrowheads="1"/>
          </p:cNvSpPr>
          <p:nvPr/>
        </p:nvSpPr>
        <p:spPr bwMode="auto">
          <a:xfrm>
            <a:off x="662880" y="0"/>
            <a:ext cx="82296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eaLnBrk="1" hangingPunct="1">
              <a:defRPr/>
            </a:pPr>
            <a:r>
              <a:rPr lang="en-US" sz="1800" smtClean="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External body frequencies for humans</a:t>
            </a:r>
            <a:r>
              <a:rPr lang="en-US" sz="1800" smtClean="0">
                <a:solidFill>
                  <a:srgbClr val="FFFF66"/>
                </a:solidFill>
                <a:effectLst>
                  <a:outerShdw blurRad="38100" dist="38100" dir="2700000" algn="tl">
                    <a:srgbClr val="000000">
                      <a:alpha val="43137"/>
                    </a:srgbClr>
                  </a:outerShdw>
                </a:effectLst>
                <a:latin typeface="Calibri" panose="020F0502020204030204" pitchFamily="34" charset="0"/>
              </a:rPr>
              <a:t> </a:t>
            </a:r>
            <a:endParaRPr lang="ru-RU" altLang="ru-RU" sz="1800" dirty="0" smtClean="0">
              <a:solidFill>
                <a:srgbClr val="FFFF66"/>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2145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1" nodeType="clickEffect">
                                  <p:stCondLst>
                                    <p:cond delay="0"/>
                                  </p:stCondLst>
                                  <p:childTnLst>
                                    <p:animMotion origin="layout" path="M -1.11111E-6 5.55042E-7 L 0.34497 0.05759 " pathEditMode="relative" rAng="0" ptsTypes="AA">
                                      <p:cBhvr>
                                        <p:cTn id="15" dur="2000" fill="hold"/>
                                        <p:tgtEl>
                                          <p:spTgt spid="6"/>
                                        </p:tgtEl>
                                        <p:attrNameLst>
                                          <p:attrName>ppt_x</p:attrName>
                                          <p:attrName>ppt_y</p:attrName>
                                        </p:attrNameLst>
                                      </p:cBhvr>
                                      <p:rCtr x="17240" y="2868"/>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36" presetClass="path" presetSubtype="0" accel="50000" decel="50000" fill="hold" grpId="1" nodeType="withEffect">
                                  <p:stCondLst>
                                    <p:cond delay="0"/>
                                  </p:stCondLst>
                                  <p:childTnLst>
                                    <p:animMotion origin="layout" path="M -3.61111E-6 -2.03515E-6 L -3.61111E-6 0.07285 C -3.61111E-6 0.10569 0.17292 0.14686 0.31528 0.14686 L 0.63264 0.14686 " pathEditMode="relative" rAng="0" ptsTypes="AAAA">
                                      <p:cBhvr>
                                        <p:cTn id="29" dur="2000" fill="hold"/>
                                        <p:tgtEl>
                                          <p:spTgt spid="8"/>
                                        </p:tgtEl>
                                        <p:attrNameLst>
                                          <p:attrName>ppt_x</p:attrName>
                                          <p:attrName>ppt_y</p:attrName>
                                        </p:attrNameLst>
                                      </p:cBhvr>
                                      <p:rCtr x="31632" y="73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8" grpId="0" animBg="1"/>
      <p:bldP spid="8" grpId="1" animBg="1"/>
      <p:bldP spid="10" grpId="0"/>
    </p:bldLst>
  </p:timing>
</p:sld>
</file>

<file path=ppt/theme/theme1.xml><?xml version="1.0" encoding="utf-8"?>
<a:theme xmlns:a="http://schemas.openxmlformats.org/drawingml/2006/main" name="Склон">
  <a:themeElements>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Склон">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Склон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Склон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Склон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Склон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Склон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Склон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Склон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Cliff</Template>
  <TotalTime>9819</TotalTime>
  <Words>1722</Words>
  <Application>Microsoft Office PowerPoint</Application>
  <PresentationFormat>Экран (4:3)</PresentationFormat>
  <Paragraphs>120</Paragraphs>
  <Slides>25</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Склон</vt:lpstr>
      <vt:lpstr>Operating Instructions for ROFES/MONICOR  software</vt:lpstr>
      <vt:lpstr>Correction of stress  states. Diagnostic and biofeedback corrections  </vt:lpstr>
      <vt:lpstr>Patient's functionary frequencies </vt:lpstr>
      <vt:lpstr>Patient's functionary frequencies </vt:lpstr>
      <vt:lpstr>Patient's functionary frequencies </vt:lpstr>
      <vt:lpstr>Patient's functionary frequencies </vt:lpstr>
      <vt:lpstr>Patient's functionary frequencies </vt:lpstr>
      <vt:lpstr>Correction of stress  states Diagnostic and correction methods with biological feedback </vt:lpstr>
      <vt:lpstr>Презентация PowerPoint</vt:lpstr>
      <vt:lpstr>External body frequencies for humans </vt:lpstr>
      <vt:lpstr>External body frequencies for humans </vt:lpstr>
      <vt:lpstr>Презентация PowerPoint</vt:lpstr>
      <vt:lpstr>External body frequencies for humans </vt:lpstr>
      <vt:lpstr>The detailed information please see instructions for working with the software. 9.1. – 9.2. Items</vt:lpstr>
      <vt:lpstr>Correction of stress  states. Diagnostic and correction methods with biological feedback </vt:lpstr>
      <vt:lpstr>Diagnostics and correction by the point, corresponding to pain syndrome in Su Jok and Corporeal methods</vt:lpstr>
      <vt:lpstr>Diagnostics and correction by the point, corresponding to pain syndrome in Su Jok and Corporeal methods</vt:lpstr>
      <vt:lpstr>Diagnostics and correction by the point, corresponding to pain syndrome in Su Jok and Corporeal methods</vt:lpstr>
      <vt:lpstr>Diagnostics and correction by the point, corresponding to pain syndrome in Su Jok and Corporeal methods</vt:lpstr>
      <vt:lpstr>Correction of stress  states. Diagnostic and correction methods with biological feedback </vt:lpstr>
      <vt:lpstr>Презентация PowerPoint</vt:lpstr>
      <vt:lpstr>Презентация PowerPoint</vt:lpstr>
      <vt:lpstr>Презентация PowerPoint</vt:lpstr>
      <vt:lpstr>Презентация PowerPoint</vt:lpstr>
      <vt:lpstr>For more detail please see a slideshow: Instructions for working with the software. 9.4. Items</vt:lpstr>
    </vt:vector>
  </TitlesOfParts>
  <Company>123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работы с ПО «РОФЭС»</dc:title>
  <dc:creator>Compaq</dc:creator>
  <cp:lastModifiedBy>Алексей</cp:lastModifiedBy>
  <cp:revision>603</cp:revision>
  <dcterms:created xsi:type="dcterms:W3CDTF">2004-12-29T13:17:07Z</dcterms:created>
  <dcterms:modified xsi:type="dcterms:W3CDTF">2016-12-19T14:30:08Z</dcterms:modified>
</cp:coreProperties>
</file>